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59"/>
  </p:notesMasterIdLst>
  <p:sldIdLst>
    <p:sldId id="256" r:id="rId5"/>
    <p:sldId id="258" r:id="rId6"/>
    <p:sldId id="257"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A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F6CEE2-658D-325B-E3DE-CC4FD8E5241B}" v="11" dt="2023-04-07T10:51:00.802"/>
    <p1510:client id="{B9F67946-EFA6-8674-9B2F-DA73D718E038}" v="1" dt="2023-04-07T11:01:20.496"/>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Nincs stílus, csak rács">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51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61" Type="http://schemas.openxmlformats.org/officeDocument/2006/relationships/viewProps" Target="view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65"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B9F67946-EFA6-8674-9B2F-DA73D718E038}"/>
    <pc:docChg chg="sldOrd">
      <pc:chgData name="GOMEZ, Paula" userId="S::gomezp@who.int::c93cf399-3ed7-4230-9282-8831e3fe5ae7" providerId="AD" clId="Web-{B9F67946-EFA6-8674-9B2F-DA73D718E038}" dt="2023-04-07T11:01:20.496" v="0"/>
      <pc:docMkLst>
        <pc:docMk/>
      </pc:docMkLst>
      <pc:sldChg chg="ord">
        <pc:chgData name="GOMEZ, Paula" userId="S::gomezp@who.int::c93cf399-3ed7-4230-9282-8831e3fe5ae7" providerId="AD" clId="Web-{B9F67946-EFA6-8674-9B2F-DA73D718E038}" dt="2023-04-07T11:01:20.496" v="0"/>
        <pc:sldMkLst>
          <pc:docMk/>
          <pc:sldMk cId="0" sldId="258"/>
        </pc:sldMkLst>
      </pc:sldChg>
    </pc:docChg>
  </pc:docChgLst>
  <pc:docChgLst>
    <pc:chgData name="GOMEZ, Paula" userId="c93cf399-3ed7-4230-9282-8831e3fe5ae7" providerId="ADAL" clId="{BE860C3F-302C-4EF7-9C2D-0199C736D719}"/>
    <pc:docChg chg="custSel modSld">
      <pc:chgData name="GOMEZ, Paula" userId="c93cf399-3ed7-4230-9282-8831e3fe5ae7" providerId="ADAL" clId="{BE860C3F-302C-4EF7-9C2D-0199C736D719}" dt="2023-01-27T15:47:09.754" v="29" actId="1076"/>
      <pc:docMkLst>
        <pc:docMk/>
      </pc:docMkLst>
      <pc:sldChg chg="modSp mod">
        <pc:chgData name="GOMEZ, Paula" userId="c93cf399-3ed7-4230-9282-8831e3fe5ae7" providerId="ADAL" clId="{BE860C3F-302C-4EF7-9C2D-0199C736D719}" dt="2023-01-27T15:44:21.922" v="11" actId="20577"/>
        <pc:sldMkLst>
          <pc:docMk/>
          <pc:sldMk cId="0" sldId="258"/>
        </pc:sldMkLst>
        <pc:spChg chg="mod">
          <ac:chgData name="GOMEZ, Paula" userId="c93cf399-3ed7-4230-9282-8831e3fe5ae7" providerId="ADAL" clId="{BE860C3F-302C-4EF7-9C2D-0199C736D719}" dt="2023-01-27T15:44:21.922" v="11" actId="20577"/>
          <ac:spMkLst>
            <pc:docMk/>
            <pc:sldMk cId="0" sldId="258"/>
            <ac:spMk id="292" creationId="{00000000-0000-0000-0000-000000000000}"/>
          </ac:spMkLst>
        </pc:spChg>
      </pc:sldChg>
      <pc:sldChg chg="modSp mod">
        <pc:chgData name="GOMEZ, Paula" userId="c93cf399-3ed7-4230-9282-8831e3fe5ae7" providerId="ADAL" clId="{BE860C3F-302C-4EF7-9C2D-0199C736D719}" dt="2023-01-27T15:44:48.754" v="14" actId="12"/>
        <pc:sldMkLst>
          <pc:docMk/>
          <pc:sldMk cId="0" sldId="259"/>
        </pc:sldMkLst>
        <pc:spChg chg="mod">
          <ac:chgData name="GOMEZ, Paula" userId="c93cf399-3ed7-4230-9282-8831e3fe5ae7" providerId="ADAL" clId="{BE860C3F-302C-4EF7-9C2D-0199C736D719}" dt="2023-01-27T15:44:48.754" v="14" actId="12"/>
          <ac:spMkLst>
            <pc:docMk/>
            <pc:sldMk cId="0" sldId="259"/>
            <ac:spMk id="297" creationId="{00000000-0000-0000-0000-000000000000}"/>
          </ac:spMkLst>
        </pc:spChg>
      </pc:sldChg>
      <pc:sldChg chg="modSp mod">
        <pc:chgData name="GOMEZ, Paula" userId="c93cf399-3ed7-4230-9282-8831e3fe5ae7" providerId="ADAL" clId="{BE860C3F-302C-4EF7-9C2D-0199C736D719}" dt="2023-01-27T15:46:24.607" v="24" actId="255"/>
        <pc:sldMkLst>
          <pc:docMk/>
          <pc:sldMk cId="0" sldId="282"/>
        </pc:sldMkLst>
        <pc:spChg chg="mod">
          <ac:chgData name="GOMEZ, Paula" userId="c93cf399-3ed7-4230-9282-8831e3fe5ae7" providerId="ADAL" clId="{BE860C3F-302C-4EF7-9C2D-0199C736D719}" dt="2023-01-27T15:46:24.607" v="24" actId="255"/>
          <ac:spMkLst>
            <pc:docMk/>
            <pc:sldMk cId="0" sldId="282"/>
            <ac:spMk id="2" creationId="{2FF68A8D-24E2-1F8E-A2F1-6501815D8093}"/>
          </ac:spMkLst>
        </pc:spChg>
        <pc:spChg chg="mod">
          <ac:chgData name="GOMEZ, Paula" userId="c93cf399-3ed7-4230-9282-8831e3fe5ae7" providerId="ADAL" clId="{BE860C3F-302C-4EF7-9C2D-0199C736D719}" dt="2023-01-27T15:45:22.119" v="17" actId="1076"/>
          <ac:spMkLst>
            <pc:docMk/>
            <pc:sldMk cId="0" sldId="282"/>
            <ac:spMk id="3" creationId="{F1D5085F-9469-E3E5-CF02-96D47F668682}"/>
          </ac:spMkLst>
        </pc:spChg>
      </pc:sldChg>
      <pc:sldChg chg="modSp mod">
        <pc:chgData name="GOMEZ, Paula" userId="c93cf399-3ed7-4230-9282-8831e3fe5ae7" providerId="ADAL" clId="{BE860C3F-302C-4EF7-9C2D-0199C736D719}" dt="2023-01-27T15:47:09.754" v="29" actId="1076"/>
        <pc:sldMkLst>
          <pc:docMk/>
          <pc:sldMk cId="0" sldId="283"/>
        </pc:sldMkLst>
        <pc:spChg chg="mod">
          <ac:chgData name="GOMEZ, Paula" userId="c93cf399-3ed7-4230-9282-8831e3fe5ae7" providerId="ADAL" clId="{BE860C3F-302C-4EF7-9C2D-0199C736D719}" dt="2023-01-27T15:47:09.754" v="29" actId="1076"/>
          <ac:spMkLst>
            <pc:docMk/>
            <pc:sldMk cId="0" sldId="283"/>
            <ac:spMk id="2" creationId="{A07D83F3-25F8-1C3B-500E-DCA906DD9ECC}"/>
          </ac:spMkLst>
        </pc:spChg>
        <pc:graphicFrameChg chg="modGraphic">
          <ac:chgData name="GOMEZ, Paula" userId="c93cf399-3ed7-4230-9282-8831e3fe5ae7" providerId="ADAL" clId="{BE860C3F-302C-4EF7-9C2D-0199C736D719}" dt="2023-01-27T15:47:04.275" v="27" actId="113"/>
          <ac:graphicFrameMkLst>
            <pc:docMk/>
            <pc:sldMk cId="0" sldId="283"/>
            <ac:graphicFrameMk id="469" creationId="{00000000-0000-0000-0000-000000000000}"/>
          </ac:graphicFrameMkLst>
        </pc:graphicFrameChg>
      </pc:sldChg>
    </pc:docChg>
  </pc:docChgLst>
  <pc:docChgLst>
    <pc:chgData name="GOMEZ, Paula" userId="S::gomezp@who.int::c93cf399-3ed7-4230-9282-8831e3fe5ae7" providerId="AD" clId="Web-{12F6CEE2-658D-325B-E3DE-CC4FD8E5241B}"/>
    <pc:docChg chg="modSld">
      <pc:chgData name="GOMEZ, Paula" userId="S::gomezp@who.int::c93cf399-3ed7-4230-9282-8831e3fe5ae7" providerId="AD" clId="Web-{12F6CEE2-658D-325B-E3DE-CC4FD8E5241B}" dt="2023-04-07T10:51:00.802" v="10" actId="20577"/>
      <pc:docMkLst>
        <pc:docMk/>
      </pc:docMkLst>
      <pc:sldChg chg="modSp">
        <pc:chgData name="GOMEZ, Paula" userId="S::gomezp@who.int::c93cf399-3ed7-4230-9282-8831e3fe5ae7" providerId="AD" clId="Web-{12F6CEE2-658D-325B-E3DE-CC4FD8E5241B}" dt="2023-04-07T10:51:00.802" v="10" actId="20577"/>
        <pc:sldMkLst>
          <pc:docMk/>
          <pc:sldMk cId="0" sldId="258"/>
        </pc:sldMkLst>
        <pc:spChg chg="mod">
          <ac:chgData name="GOMEZ, Paula" userId="S::gomezp@who.int::c93cf399-3ed7-4230-9282-8831e3fe5ae7" providerId="AD" clId="Web-{12F6CEE2-658D-325B-E3DE-CC4FD8E5241B}" dt="2023-04-07T10:51:00.802" v="10" actId="20577"/>
          <ac:spMkLst>
            <pc:docMk/>
            <pc:sldMk cId="0" sldId="258"/>
            <ac:spMk id="29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8" name="Shape 278"/>
          <p:cNvSpPr>
            <a:spLocks noGrp="1" noRot="1" noChangeAspect="1"/>
          </p:cNvSpPr>
          <p:nvPr>
            <p:ph type="sldImg"/>
          </p:nvPr>
        </p:nvSpPr>
        <p:spPr>
          <a:xfrm>
            <a:off x="1143000" y="685800"/>
            <a:ext cx="4572000" cy="3429000"/>
          </a:xfrm>
          <a:prstGeom prst="rect">
            <a:avLst/>
          </a:prstGeom>
        </p:spPr>
        <p:txBody>
          <a:bodyPr/>
          <a:lstStyle/>
          <a:p>
            <a:endParaRPr/>
          </a:p>
        </p:txBody>
      </p:sp>
      <p:sp>
        <p:nvSpPr>
          <p:cNvPr id="279" name="Shape 27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Source Sans Pro Regular"/>
      </a:defRPr>
    </a:lvl1pPr>
    <a:lvl2pPr indent="228600" latinLnBrk="0">
      <a:defRPr sz="1200">
        <a:latin typeface="+mn-lt"/>
        <a:ea typeface="+mn-ea"/>
        <a:cs typeface="+mn-cs"/>
        <a:sym typeface="Source Sans Pro Regular"/>
      </a:defRPr>
    </a:lvl2pPr>
    <a:lvl3pPr indent="457200" latinLnBrk="0">
      <a:defRPr sz="1200">
        <a:latin typeface="+mn-lt"/>
        <a:ea typeface="+mn-ea"/>
        <a:cs typeface="+mn-cs"/>
        <a:sym typeface="Source Sans Pro Regular"/>
      </a:defRPr>
    </a:lvl3pPr>
    <a:lvl4pPr indent="685800" latinLnBrk="0">
      <a:defRPr sz="1200">
        <a:latin typeface="+mn-lt"/>
        <a:ea typeface="+mn-ea"/>
        <a:cs typeface="+mn-cs"/>
        <a:sym typeface="Source Sans Pro Regular"/>
      </a:defRPr>
    </a:lvl4pPr>
    <a:lvl5pPr indent="914400" latinLnBrk="0">
      <a:defRPr sz="1200">
        <a:latin typeface="+mn-lt"/>
        <a:ea typeface="+mn-ea"/>
        <a:cs typeface="+mn-cs"/>
        <a:sym typeface="Source Sans Pro Regular"/>
      </a:defRPr>
    </a:lvl5pPr>
    <a:lvl6pPr indent="1143000" latinLnBrk="0">
      <a:defRPr sz="1200">
        <a:latin typeface="+mn-lt"/>
        <a:ea typeface="+mn-ea"/>
        <a:cs typeface="+mn-cs"/>
        <a:sym typeface="Source Sans Pro Regular"/>
      </a:defRPr>
    </a:lvl6pPr>
    <a:lvl7pPr indent="1371600" latinLnBrk="0">
      <a:defRPr sz="1200">
        <a:latin typeface="+mn-lt"/>
        <a:ea typeface="+mn-ea"/>
        <a:cs typeface="+mn-cs"/>
        <a:sym typeface="Source Sans Pro Regular"/>
      </a:defRPr>
    </a:lvl7pPr>
    <a:lvl8pPr indent="1600200" latinLnBrk="0">
      <a:defRPr sz="1200">
        <a:latin typeface="+mn-lt"/>
        <a:ea typeface="+mn-ea"/>
        <a:cs typeface="+mn-cs"/>
        <a:sym typeface="Source Sans Pro Regular"/>
      </a:defRPr>
    </a:lvl8pPr>
    <a:lvl9pPr indent="1828800" latinLnBrk="0">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apps.who.int/iris/handle/10665/259807"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openwho.org/go/link?url=https://s3.xopic.de/openwho-public/courses/5dWXDF60PGjNvcFu5gmXox/rtfiles/VomSYyMkK3rNeopy5A9dx/MOOC_RCE_B3_EN.pdf&amp;checksum=10d7daa&amp;tracking_type=rich_text_item_link&amp;tracking_id=a482c1ff-307f-4311-a626-bbc0135c0c90&amp;tracking_course_id=abad7733-ca26-4900-b282-3c2aa1d89e8d"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apps.who.int/iris/handle/10665/259807"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who.int/risk-communication/guidance/download/en/"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emergency.cdc.gov/cerc/ppt/CERC_Messages_and_Audiences.pdf"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who.int/risk-communication/guidance/download/en/" TargetMode="External"/><Relationship Id="rId2" Type="http://schemas.openxmlformats.org/officeDocument/2006/relationships/slide" Target="../slides/slide39.xml"/><Relationship Id="rId1" Type="http://schemas.openxmlformats.org/officeDocument/2006/relationships/notesMaster" Target="../notesMasters/notesMaster1.xml"/><Relationship Id="rId4" Type="http://schemas.openxmlformats.org/officeDocument/2006/relationships/hyperlink" Target="https://emergency.cdc.gov/cerc/ppt/CERC_Messages_and_Audiences.pdf"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dhs.gov/sites/default/files/publications/SMWG_Countering-False-Info-Social-Media-Disasters-Emergencies_Mar2018-508.pdf" TargetMode="External"/><Relationship Id="rId2" Type="http://schemas.openxmlformats.org/officeDocument/2006/relationships/slide" Target="../slides/slide43.xml"/><Relationship Id="rId1" Type="http://schemas.openxmlformats.org/officeDocument/2006/relationships/notesMaster" Target="../notesMasters/notesMaster1.xml"/><Relationship Id="rId4" Type="http://schemas.openxmlformats.org/officeDocument/2006/relationships/hyperlink" Target="http://www.cdacnetwork.org/contentAsset/raw-data/f8d2ede4-d09e-4dbe-b234-6ba58e21e0dc/attachedFile2" TargetMode="Externa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www.cdacnetwork.org/contentAsset/raw-data/f8d2ede4-d09e-4dbe-b234-6ba58e21e0dc/attachedFile2" TargetMode="External"/><Relationship Id="rId2" Type="http://schemas.openxmlformats.org/officeDocument/2006/relationships/slide" Target="../slides/slide45.xml"/><Relationship Id="rId1" Type="http://schemas.openxmlformats.org/officeDocument/2006/relationships/notesMaster" Target="../notesMasters/notesMaster1.xml"/><Relationship Id="rId4" Type="http://schemas.openxmlformats.org/officeDocument/2006/relationships/hyperlink" Target="https://www.ncbi.nlm.nih.gov/pmc/articles/PMC4412246/" TargetMode="Externa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www.cdacnetwork.org/contentAsset/raw-data/f8d2ede4-d09e-4dbe-b234-6ba58e21e0dc/attachedFile2" TargetMode="External"/><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8" Type="http://schemas.openxmlformats.org/officeDocument/2006/relationships/hyperlink" Target="https://www.who.int/csr/resources/publications/WHO_CDS_2005_28en.pdf" TargetMode="External"/><Relationship Id="rId3" Type="http://schemas.openxmlformats.org/officeDocument/2006/relationships/hyperlink" Target="http://www.cdacnetwork.org/contentAsset/raw-data/f8d2ede4-d09e-4dbe-b234-6ba58e21e0dc/attachedFile2" TargetMode="External"/><Relationship Id="rId7" Type="http://schemas.openxmlformats.org/officeDocument/2006/relationships/hyperlink" Target="https://journals.plos.org/plosone/article?id=10.1371/journal.pone.0181640#pone.0181640.ref024" TargetMode="External"/><Relationship Id="rId2" Type="http://schemas.openxmlformats.org/officeDocument/2006/relationships/slide" Target="../slides/slide48.xml"/><Relationship Id="rId1" Type="http://schemas.openxmlformats.org/officeDocument/2006/relationships/notesMaster" Target="../notesMasters/notesMaster1.xml"/><Relationship Id="rId6" Type="http://schemas.openxmlformats.org/officeDocument/2006/relationships/hyperlink" Target="https://reliefweb.int/report/world/countering-false-information-social-media-disasters-and-emergencies" TargetMode="External"/><Relationship Id="rId5" Type="http://schemas.openxmlformats.org/officeDocument/2006/relationships/hyperlink" Target="http://go.everbridge.com/rs/everbridge/images/Rumors_and_Misinformation.pdf" TargetMode="External"/><Relationship Id="rId4" Type="http://schemas.openxmlformats.org/officeDocument/2006/relationships/hyperlink" Target="https://fmlink.com/articles/10-tips-managing-rumors-resistance-workplace-change/"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apps.who.int/iris/handle/10665/259807"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apps.who.int/iris/handle/10665/259807"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apps.who.int/iris/handle/10665/259807"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apps.who.int/iris/handle/10665/259807"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Shape 293"/>
          <p:cNvSpPr>
            <a:spLocks noGrp="1" noRot="1" noChangeAspect="1"/>
          </p:cNvSpPr>
          <p:nvPr>
            <p:ph type="sldImg"/>
          </p:nvPr>
        </p:nvSpPr>
        <p:spPr>
          <a:xfrm>
            <a:off x="381000" y="685800"/>
            <a:ext cx="6096000" cy="3429000"/>
          </a:xfrm>
          <a:prstGeom prst="rect">
            <a:avLst/>
          </a:prstGeom>
        </p:spPr>
        <p:txBody>
          <a:bodyPr/>
          <a:lstStyle/>
          <a:p>
            <a:endParaRPr/>
          </a:p>
        </p:txBody>
      </p:sp>
      <p:sp>
        <p:nvSpPr>
          <p:cNvPr id="294" name="Shape 294"/>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 name="Shape 350"/>
          <p:cNvSpPr>
            <a:spLocks noGrp="1" noRot="1" noChangeAspect="1"/>
          </p:cNvSpPr>
          <p:nvPr>
            <p:ph type="sldImg"/>
          </p:nvPr>
        </p:nvSpPr>
        <p:spPr>
          <a:xfrm>
            <a:off x="381000" y="685800"/>
            <a:ext cx="6096000" cy="3429000"/>
          </a:xfrm>
          <a:prstGeom prst="rect">
            <a:avLst/>
          </a:prstGeom>
        </p:spPr>
        <p:txBody>
          <a:bodyPr/>
          <a:lstStyle/>
          <a:p>
            <a:endParaRPr/>
          </a:p>
        </p:txBody>
      </p:sp>
      <p:sp>
        <p:nvSpPr>
          <p:cNvPr id="351" name="Shape 351"/>
          <p:cNvSpPr>
            <a:spLocks noGrp="1"/>
          </p:cNvSpPr>
          <p:nvPr>
            <p:ph type="body" sz="quarter" idx="1"/>
          </p:nvPr>
        </p:nvSpPr>
        <p:spPr>
          <a:prstGeom prst="rect">
            <a:avLst/>
          </a:prstGeom>
        </p:spPr>
        <p:txBody>
          <a:bodyPr/>
          <a:lstStyle/>
          <a:p>
            <a:r>
              <a:t>Source: </a:t>
            </a:r>
            <a:r>
              <a:rPr sz="1000">
                <a:solidFill>
                  <a:srgbClr val="333333"/>
                </a:solidFill>
              </a:rPr>
              <a:t>World Health Organization. (</a:t>
            </a:r>
            <a:r>
              <a:rPr sz="1000">
                <a:solidFill>
                  <a:srgbClr val="333333"/>
                </a:solidFill>
                <a:latin typeface="Arial"/>
                <a:ea typeface="Arial"/>
                <a:cs typeface="Arial"/>
                <a:sym typeface="Arial"/>
              </a:rPr>
              <a:t>‎</a:t>
            </a:r>
            <a:r>
              <a:rPr sz="1000">
                <a:solidFill>
                  <a:srgbClr val="333333"/>
                </a:solidFill>
              </a:rPr>
              <a:t>2017)</a:t>
            </a:r>
            <a:r>
              <a:rPr sz="1000">
                <a:solidFill>
                  <a:srgbClr val="333333"/>
                </a:solidFill>
                <a:latin typeface="Arial"/>
                <a:ea typeface="Arial"/>
                <a:cs typeface="Arial"/>
                <a:sym typeface="Arial"/>
              </a:rPr>
              <a:t>‎</a:t>
            </a:r>
            <a:r>
              <a:rPr sz="1000">
                <a:solidFill>
                  <a:srgbClr val="333333"/>
                </a:solidFill>
              </a:rPr>
              <a:t>. Communicating risk in public health emergencies: a WHO guideline for emergency risk communication (</a:t>
            </a:r>
            <a:r>
              <a:rPr sz="1000">
                <a:solidFill>
                  <a:srgbClr val="333333"/>
                </a:solidFill>
                <a:latin typeface="Arial"/>
                <a:ea typeface="Arial"/>
                <a:cs typeface="Arial"/>
                <a:sym typeface="Arial"/>
              </a:rPr>
              <a:t>‎</a:t>
            </a:r>
            <a:r>
              <a:rPr sz="1000">
                <a:solidFill>
                  <a:srgbClr val="333333"/>
                </a:solidFill>
              </a:rPr>
              <a:t>ERC)</a:t>
            </a:r>
            <a:r>
              <a:rPr sz="1000">
                <a:solidFill>
                  <a:srgbClr val="333333"/>
                </a:solidFill>
                <a:latin typeface="Arial"/>
                <a:ea typeface="Arial"/>
                <a:cs typeface="Arial"/>
                <a:sym typeface="Arial"/>
              </a:rPr>
              <a:t>‎ </a:t>
            </a:r>
            <a:r>
              <a:rPr sz="1000">
                <a:solidFill>
                  <a:srgbClr val="333333"/>
                </a:solidFill>
              </a:rPr>
              <a:t>policy and practice. World Health Organization. </a:t>
            </a:r>
            <a:r>
              <a:rPr sz="1000" u="sng">
                <a:solidFill>
                  <a:srgbClr val="0563C1"/>
                </a:solidFill>
                <a:uFill>
                  <a:solidFill>
                    <a:srgbClr val="0563C1"/>
                  </a:solidFill>
                </a:uFill>
                <a:hlinkClick r:id="rId3"/>
              </a:rPr>
              <a:t>https://apps.who.int/iris/handle/10665/259807</a:t>
            </a:r>
            <a:r>
              <a:rPr sz="1000">
                <a:solidFill>
                  <a:srgbClr val="333333"/>
                </a:solidFill>
              </a:rPr>
              <a:t>. License: CC BY-NC-SA 3.0 IGO</a:t>
            </a:r>
          </a:p>
          <a:p>
            <a:r>
              <a:t>20191126 Six principles of risk communication</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 name="Shape 360"/>
          <p:cNvSpPr>
            <a:spLocks noGrp="1" noRot="1" noChangeAspect="1"/>
          </p:cNvSpPr>
          <p:nvPr>
            <p:ph type="sldImg"/>
          </p:nvPr>
        </p:nvSpPr>
        <p:spPr>
          <a:xfrm>
            <a:off x="381000" y="685800"/>
            <a:ext cx="6096000" cy="3429000"/>
          </a:xfrm>
          <a:prstGeom prst="rect">
            <a:avLst/>
          </a:prstGeom>
        </p:spPr>
        <p:txBody>
          <a:bodyPr/>
          <a:lstStyle/>
          <a:p>
            <a:endParaRPr/>
          </a:p>
        </p:txBody>
      </p:sp>
      <p:sp>
        <p:nvSpPr>
          <p:cNvPr id="361" name="Shape 361"/>
          <p:cNvSpPr>
            <a:spLocks noGrp="1"/>
          </p:cNvSpPr>
          <p:nvPr>
            <p:ph type="body" sz="quarter" idx="1"/>
          </p:nvPr>
        </p:nvSpPr>
        <p:spPr>
          <a:prstGeom prst="rect">
            <a:avLst/>
          </a:prstGeom>
        </p:spPr>
        <p:txBody>
          <a:bodyPr/>
          <a:lstStyle/>
          <a:p>
            <a:r>
              <a:t>Source: OpenWHO Risk communication essentials </a:t>
            </a:r>
            <a:r>
              <a:rPr sz="1000" u="sng">
                <a:solidFill>
                  <a:srgbClr val="0563C1"/>
                </a:solidFill>
                <a:uFill>
                  <a:solidFill>
                    <a:srgbClr val="0563C1"/>
                  </a:solidFill>
                </a:uFill>
                <a:hlinkClick r:id="rId3"/>
              </a:rPr>
              <a:t>Module B3: Risk Communication Strategies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 name="Shape 367"/>
          <p:cNvSpPr>
            <a:spLocks noGrp="1" noRot="1" noChangeAspect="1"/>
          </p:cNvSpPr>
          <p:nvPr>
            <p:ph type="sldImg"/>
          </p:nvPr>
        </p:nvSpPr>
        <p:spPr>
          <a:xfrm>
            <a:off x="381000" y="685800"/>
            <a:ext cx="6096000" cy="3429000"/>
          </a:xfrm>
          <a:prstGeom prst="rect">
            <a:avLst/>
          </a:prstGeom>
        </p:spPr>
        <p:txBody>
          <a:bodyPr/>
          <a:lstStyle/>
          <a:p>
            <a:endParaRPr/>
          </a:p>
        </p:txBody>
      </p:sp>
      <p:sp>
        <p:nvSpPr>
          <p:cNvPr id="368" name="Shape 368"/>
          <p:cNvSpPr>
            <a:spLocks noGrp="1"/>
          </p:cNvSpPr>
          <p:nvPr>
            <p:ph type="body" sz="quarter" idx="1"/>
          </p:nvPr>
        </p:nvSpPr>
        <p:spPr>
          <a:prstGeom prst="rect">
            <a:avLst/>
          </a:prstGeom>
        </p:spPr>
        <p:txBody>
          <a:bodyPr/>
          <a:lstStyle/>
          <a:p>
            <a:r>
              <a:t>Source: </a:t>
            </a:r>
            <a:r>
              <a:rPr sz="1000">
                <a:solidFill>
                  <a:srgbClr val="323130"/>
                </a:solidFill>
              </a:rPr>
              <a:t>20191126 Perception presentation.pptx</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 name="Shape 465"/>
          <p:cNvSpPr>
            <a:spLocks noGrp="1" noRot="1" noChangeAspect="1"/>
          </p:cNvSpPr>
          <p:nvPr>
            <p:ph type="sldImg"/>
          </p:nvPr>
        </p:nvSpPr>
        <p:spPr>
          <a:xfrm>
            <a:off x="381000" y="685800"/>
            <a:ext cx="6096000" cy="3429000"/>
          </a:xfrm>
          <a:prstGeom prst="rect">
            <a:avLst/>
          </a:prstGeom>
        </p:spPr>
        <p:txBody>
          <a:bodyPr/>
          <a:lstStyle/>
          <a:p>
            <a:endParaRPr/>
          </a:p>
        </p:txBody>
      </p:sp>
      <p:sp>
        <p:nvSpPr>
          <p:cNvPr id="466" name="Shape 466"/>
          <p:cNvSpPr>
            <a:spLocks noGrp="1"/>
          </p:cNvSpPr>
          <p:nvPr>
            <p:ph type="body" sz="quarter" idx="1"/>
          </p:nvPr>
        </p:nvSpPr>
        <p:spPr>
          <a:prstGeom prst="rect">
            <a:avLst/>
          </a:prstGeom>
        </p:spPr>
        <p:txBody>
          <a:bodyPr/>
          <a:lstStyle/>
          <a:p>
            <a:r>
              <a:t>Source: Global surveillance for COVID-19 caused by human infection with COVID-19 virus</a:t>
            </a:r>
          </a:p>
          <a:p>
            <a:r>
              <a:t>Interim guidance, 20 March 2020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Shape 471"/>
          <p:cNvSpPr>
            <a:spLocks noGrp="1" noRot="1" noChangeAspect="1"/>
          </p:cNvSpPr>
          <p:nvPr>
            <p:ph type="sldImg"/>
          </p:nvPr>
        </p:nvSpPr>
        <p:spPr>
          <a:xfrm>
            <a:off x="381000" y="685800"/>
            <a:ext cx="6096000" cy="3429000"/>
          </a:xfrm>
          <a:prstGeom prst="rect">
            <a:avLst/>
          </a:prstGeom>
        </p:spPr>
        <p:txBody>
          <a:bodyPr/>
          <a:lstStyle/>
          <a:p>
            <a:endParaRPr/>
          </a:p>
        </p:txBody>
      </p:sp>
      <p:sp>
        <p:nvSpPr>
          <p:cNvPr id="472" name="Shape 472"/>
          <p:cNvSpPr>
            <a:spLocks noGrp="1"/>
          </p:cNvSpPr>
          <p:nvPr>
            <p:ph type="body" sz="quarter" idx="1"/>
          </p:nvPr>
        </p:nvSpPr>
        <p:spPr>
          <a:prstGeom prst="rect">
            <a:avLst/>
          </a:prstGeom>
        </p:spPr>
        <p:txBody>
          <a:bodyPr/>
          <a:lstStyle/>
          <a:p>
            <a:r>
              <a:t>Source: </a:t>
            </a:r>
            <a:r>
              <a:rPr sz="1000">
                <a:solidFill>
                  <a:srgbClr val="333333"/>
                </a:solidFill>
              </a:rPr>
              <a:t>World Health Organization. (</a:t>
            </a:r>
            <a:r>
              <a:rPr sz="1000">
                <a:solidFill>
                  <a:srgbClr val="333333"/>
                </a:solidFill>
                <a:latin typeface="Arial"/>
                <a:ea typeface="Arial"/>
                <a:cs typeface="Arial"/>
                <a:sym typeface="Arial"/>
              </a:rPr>
              <a:t>‎</a:t>
            </a:r>
            <a:r>
              <a:rPr sz="1000">
                <a:solidFill>
                  <a:srgbClr val="333333"/>
                </a:solidFill>
              </a:rPr>
              <a:t>2017)</a:t>
            </a:r>
            <a:r>
              <a:rPr sz="1000">
                <a:solidFill>
                  <a:srgbClr val="333333"/>
                </a:solidFill>
                <a:latin typeface="Arial"/>
                <a:ea typeface="Arial"/>
                <a:cs typeface="Arial"/>
                <a:sym typeface="Arial"/>
              </a:rPr>
              <a:t>‎</a:t>
            </a:r>
            <a:r>
              <a:rPr sz="1000">
                <a:solidFill>
                  <a:srgbClr val="333333"/>
                </a:solidFill>
              </a:rPr>
              <a:t>. Communicating risk in public health emergencies: a WHO guideline for emergency risk communication (</a:t>
            </a:r>
            <a:r>
              <a:rPr sz="1000">
                <a:solidFill>
                  <a:srgbClr val="333333"/>
                </a:solidFill>
                <a:latin typeface="Arial"/>
                <a:ea typeface="Arial"/>
                <a:cs typeface="Arial"/>
                <a:sym typeface="Arial"/>
              </a:rPr>
              <a:t>‎</a:t>
            </a:r>
            <a:r>
              <a:rPr sz="1000">
                <a:solidFill>
                  <a:srgbClr val="333333"/>
                </a:solidFill>
              </a:rPr>
              <a:t>ERC)</a:t>
            </a:r>
            <a:r>
              <a:rPr sz="1000">
                <a:solidFill>
                  <a:srgbClr val="333333"/>
                </a:solidFill>
                <a:latin typeface="Arial"/>
                <a:ea typeface="Arial"/>
                <a:cs typeface="Arial"/>
                <a:sym typeface="Arial"/>
              </a:rPr>
              <a:t>‎ </a:t>
            </a:r>
            <a:r>
              <a:rPr sz="1000">
                <a:solidFill>
                  <a:srgbClr val="333333"/>
                </a:solidFill>
              </a:rPr>
              <a:t>policy and practice. World Health Organization. </a:t>
            </a:r>
            <a:r>
              <a:rPr sz="1000" u="sng">
                <a:solidFill>
                  <a:srgbClr val="0563C1"/>
                </a:solidFill>
                <a:uFill>
                  <a:solidFill>
                    <a:srgbClr val="0563C1"/>
                  </a:solidFill>
                </a:uFill>
                <a:hlinkClick r:id="rId3"/>
              </a:rPr>
              <a:t>https://apps.who.int/iris/handle/10665/259807</a:t>
            </a:r>
            <a:r>
              <a:rPr sz="1000">
                <a:solidFill>
                  <a:srgbClr val="333333"/>
                </a:solidFill>
              </a:rPr>
              <a:t>. License: CC BY-NC-SA 3.0 IGO</a:t>
            </a:r>
          </a:p>
          <a:p>
            <a:r>
              <a:t>20191126 Six principles of risk communication</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 name="Shape 477"/>
          <p:cNvSpPr>
            <a:spLocks noGrp="1" noRot="1" noChangeAspect="1"/>
          </p:cNvSpPr>
          <p:nvPr>
            <p:ph type="sldImg"/>
          </p:nvPr>
        </p:nvSpPr>
        <p:spPr>
          <a:xfrm>
            <a:off x="381000" y="685800"/>
            <a:ext cx="6096000" cy="3429000"/>
          </a:xfrm>
          <a:prstGeom prst="rect">
            <a:avLst/>
          </a:prstGeom>
        </p:spPr>
        <p:txBody>
          <a:bodyPr/>
          <a:lstStyle/>
          <a:p>
            <a:endParaRPr/>
          </a:p>
        </p:txBody>
      </p:sp>
      <p:sp>
        <p:nvSpPr>
          <p:cNvPr id="478" name="Shape 478"/>
          <p:cNvSpPr>
            <a:spLocks noGrp="1"/>
          </p:cNvSpPr>
          <p:nvPr>
            <p:ph type="body" sz="quarter" idx="1"/>
          </p:nvPr>
        </p:nvSpPr>
        <p:spPr>
          <a:prstGeom prst="rect">
            <a:avLst/>
          </a:prstGeom>
        </p:spPr>
        <p:txBody>
          <a:bodyPr/>
          <a:lstStyle/>
          <a:p>
            <a:r>
              <a:t>Facilitator may ask the question before showing the response: </a:t>
            </a:r>
            <a:r>
              <a:rPr>
                <a:latin typeface="Source Sans Pro Bold"/>
                <a:ea typeface="Source Sans Pro Bold"/>
                <a:cs typeface="Source Sans Pro Bold"/>
                <a:sym typeface="Source Sans Pro Bold"/>
              </a:rPr>
              <a:t>Who are your target audiences for risk communication as RRTs?</a:t>
            </a:r>
          </a:p>
          <a:p>
            <a:endParaRPr>
              <a:latin typeface="Source Sans Pro Bold"/>
              <a:ea typeface="Source Sans Pro Bold"/>
              <a:cs typeface="Source Sans Pro Bold"/>
              <a:sym typeface="Source Sans Pro Bold"/>
            </a:endParaRPr>
          </a:p>
          <a:p>
            <a:r>
              <a:t>Source: Risk Communication and Community Engagement (RCCE) Considerations: Ebola Response in the Democratic Republic of the Congo 2018</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Shape 485"/>
          <p:cNvSpPr>
            <a:spLocks noGrp="1" noRot="1" noChangeAspect="1"/>
          </p:cNvSpPr>
          <p:nvPr>
            <p:ph type="sldImg"/>
          </p:nvPr>
        </p:nvSpPr>
        <p:spPr>
          <a:xfrm>
            <a:off x="381000" y="685800"/>
            <a:ext cx="6096000" cy="3429000"/>
          </a:xfrm>
          <a:prstGeom prst="rect">
            <a:avLst/>
          </a:prstGeom>
        </p:spPr>
        <p:txBody>
          <a:bodyPr/>
          <a:lstStyle/>
          <a:p>
            <a:endParaRPr/>
          </a:p>
        </p:txBody>
      </p:sp>
      <p:sp>
        <p:nvSpPr>
          <p:cNvPr id="486" name="Shape 486"/>
          <p:cNvSpPr>
            <a:spLocks noGrp="1"/>
          </p:cNvSpPr>
          <p:nvPr>
            <p:ph type="body" sz="quarter" idx="1"/>
          </p:nvPr>
        </p:nvSpPr>
        <p:spPr>
          <a:prstGeom prst="rect">
            <a:avLst/>
          </a:prstGeom>
        </p:spPr>
        <p:txBody>
          <a:bodyPr/>
          <a:lstStyle/>
          <a:p>
            <a:r>
              <a:t>Source: Risk Communication and Community Engagement (RCCE) Considerations: Ebola Response in the Democratic Republic of the Congo 2018</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0" name="Shape 490"/>
          <p:cNvSpPr>
            <a:spLocks noGrp="1" noRot="1" noChangeAspect="1"/>
          </p:cNvSpPr>
          <p:nvPr>
            <p:ph type="sldImg"/>
          </p:nvPr>
        </p:nvSpPr>
        <p:spPr>
          <a:xfrm>
            <a:off x="381000" y="685800"/>
            <a:ext cx="6096000" cy="3429000"/>
          </a:xfrm>
          <a:prstGeom prst="rect">
            <a:avLst/>
          </a:prstGeom>
        </p:spPr>
        <p:txBody>
          <a:bodyPr/>
          <a:lstStyle/>
          <a:p>
            <a:endParaRPr/>
          </a:p>
        </p:txBody>
      </p:sp>
      <p:sp>
        <p:nvSpPr>
          <p:cNvPr id="491" name="Shape 491"/>
          <p:cNvSpPr>
            <a:spLocks noGrp="1"/>
          </p:cNvSpPr>
          <p:nvPr>
            <p:ph type="body" sz="quarter" idx="1"/>
          </p:nvPr>
        </p:nvSpPr>
        <p:spPr>
          <a:prstGeom prst="rect">
            <a:avLst/>
          </a:prstGeom>
        </p:spPr>
        <p:txBody>
          <a:bodyPr/>
          <a:lstStyle/>
          <a:p>
            <a:r>
              <a:t>Source: Risk Communication and Community Engagement (RCCE) Considerations: Ebola Response in the Democratic Republic of the Congo 2018</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 name="Shape 510"/>
          <p:cNvSpPr>
            <a:spLocks noGrp="1" noRot="1" noChangeAspect="1"/>
          </p:cNvSpPr>
          <p:nvPr>
            <p:ph type="sldImg"/>
          </p:nvPr>
        </p:nvSpPr>
        <p:spPr>
          <a:xfrm>
            <a:off x="381000" y="685800"/>
            <a:ext cx="6096000" cy="3429000"/>
          </a:xfrm>
          <a:prstGeom prst="rect">
            <a:avLst/>
          </a:prstGeom>
        </p:spPr>
        <p:txBody>
          <a:bodyPr/>
          <a:lstStyle/>
          <a:p>
            <a:endParaRPr/>
          </a:p>
        </p:txBody>
      </p:sp>
      <p:sp>
        <p:nvSpPr>
          <p:cNvPr id="511" name="Shape 511"/>
          <p:cNvSpPr>
            <a:spLocks noGrp="1"/>
          </p:cNvSpPr>
          <p:nvPr>
            <p:ph type="body" sz="quarter" idx="1"/>
          </p:nvPr>
        </p:nvSpPr>
        <p:spPr>
          <a:prstGeom prst="rect">
            <a:avLst/>
          </a:prstGeom>
        </p:spPr>
        <p:txBody>
          <a:bodyPr/>
          <a:lstStyle/>
          <a:p>
            <a:pPr>
              <a:defRPr i="1"/>
            </a:pPr>
            <a:r>
              <a:t>Make reference to the audience sequencing and mapping exercise done previously</a:t>
            </a:r>
          </a:p>
          <a:p>
            <a:endParaRPr/>
          </a:p>
          <a:p>
            <a:r>
              <a:t>There is clear indication that activities prior to an event will more successfully engage communities than those that are only attempted during an evolving event, p.15</a:t>
            </a:r>
          </a:p>
          <a:p>
            <a:r>
              <a:t>Communicating risk in public health emergencies, WHO ERC guideline - </a:t>
            </a:r>
            <a:r>
              <a:rPr u="sng">
                <a:solidFill>
                  <a:srgbClr val="0563C1"/>
                </a:solidFill>
                <a:uFill>
                  <a:solidFill>
                    <a:srgbClr val="0563C1"/>
                  </a:solidFill>
                </a:uFill>
                <a:hlinkClick r:id="rId3"/>
              </a:rPr>
              <a:t>https://www.who.int/risk-communication/guidance/download/en/</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 name="Shape 520"/>
          <p:cNvSpPr>
            <a:spLocks noGrp="1" noRot="1" noChangeAspect="1"/>
          </p:cNvSpPr>
          <p:nvPr>
            <p:ph type="sldImg"/>
          </p:nvPr>
        </p:nvSpPr>
        <p:spPr>
          <a:xfrm>
            <a:off x="381000" y="685800"/>
            <a:ext cx="6096000" cy="3429000"/>
          </a:xfrm>
          <a:prstGeom prst="rect">
            <a:avLst/>
          </a:prstGeom>
        </p:spPr>
        <p:txBody>
          <a:bodyPr/>
          <a:lstStyle/>
          <a:p>
            <a:endParaRPr/>
          </a:p>
        </p:txBody>
      </p:sp>
      <p:sp>
        <p:nvSpPr>
          <p:cNvPr id="521" name="Shape 521"/>
          <p:cNvSpPr>
            <a:spLocks noGrp="1"/>
          </p:cNvSpPr>
          <p:nvPr>
            <p:ph type="body" sz="quarter" idx="1"/>
          </p:nvPr>
        </p:nvSpPr>
        <p:spPr>
          <a:prstGeom prst="rect">
            <a:avLst/>
          </a:prstGeom>
        </p:spPr>
        <p:txBody>
          <a:bodyPr/>
          <a:lstStyle/>
          <a:p>
            <a:r>
              <a:t>Different audience segments will have different needs and perspectives in an emergency. Consider each segment’s relationship to the emergency, in terms of their experience and level of risk from the hazard, and their role in the response. Pay attention to cultural background when developing messages and outreach strategies. </a:t>
            </a:r>
          </a:p>
          <a:p>
            <a:r>
              <a:t>CERC, Messages and Audiences - </a:t>
            </a:r>
            <a:r>
              <a:rPr u="sng">
                <a:solidFill>
                  <a:srgbClr val="0563C1"/>
                </a:solidFill>
                <a:uFill>
                  <a:solidFill>
                    <a:srgbClr val="0563C1"/>
                  </a:solidFill>
                </a:uFill>
                <a:hlinkClick r:id="rId3"/>
              </a:rPr>
              <a:t>https://emergency.cdc.gov/cerc/ppt/CERC_Messages_and_Audiences.pdf</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Shape 288"/>
          <p:cNvSpPr>
            <a:spLocks noGrp="1" noRot="1" noChangeAspect="1"/>
          </p:cNvSpPr>
          <p:nvPr>
            <p:ph type="sldImg"/>
          </p:nvPr>
        </p:nvSpPr>
        <p:spPr>
          <a:xfrm>
            <a:off x="381000" y="685800"/>
            <a:ext cx="6096000" cy="3429000"/>
          </a:xfrm>
          <a:prstGeom prst="rect">
            <a:avLst/>
          </a:prstGeom>
        </p:spPr>
        <p:txBody>
          <a:bodyPr/>
          <a:lstStyle/>
          <a:p>
            <a:endParaRPr/>
          </a:p>
        </p:txBody>
      </p:sp>
      <p:sp>
        <p:nvSpPr>
          <p:cNvPr id="289" name="Shape 289"/>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 name="Shape 528"/>
          <p:cNvSpPr>
            <a:spLocks noGrp="1" noRot="1" noChangeAspect="1"/>
          </p:cNvSpPr>
          <p:nvPr>
            <p:ph type="sldImg"/>
          </p:nvPr>
        </p:nvSpPr>
        <p:spPr>
          <a:xfrm>
            <a:off x="381000" y="685800"/>
            <a:ext cx="6096000" cy="3429000"/>
          </a:xfrm>
          <a:prstGeom prst="rect">
            <a:avLst/>
          </a:prstGeom>
        </p:spPr>
        <p:txBody>
          <a:bodyPr/>
          <a:lstStyle/>
          <a:p>
            <a:endParaRPr/>
          </a:p>
        </p:txBody>
      </p:sp>
      <p:sp>
        <p:nvSpPr>
          <p:cNvPr id="529" name="Shape 529"/>
          <p:cNvSpPr>
            <a:spLocks noGrp="1"/>
          </p:cNvSpPr>
          <p:nvPr>
            <p:ph type="body" sz="quarter" idx="1"/>
          </p:nvPr>
        </p:nvSpPr>
        <p:spPr>
          <a:prstGeom prst="rect">
            <a:avLst/>
          </a:prstGeom>
        </p:spPr>
        <p:txBody>
          <a:bodyPr/>
          <a:lstStyle/>
          <a:p>
            <a:r>
              <a:t>Designing, implementing and monitoring effective interventions is directly linked to the understanding of the influencers/key players in the community</a:t>
            </a:r>
          </a:p>
          <a:p>
            <a:endParaRPr/>
          </a:p>
          <a:p>
            <a:r>
              <a:t>Humanitarian anthropology community engagement health promotion guideline, MSF (Fernanda Falero Cusano)</a:t>
            </a:r>
          </a:p>
          <a:p>
            <a:r>
              <a:t>A good engagement with the different key actors is fundamental and allows the negotiation process to take place. A change in practices could be achieved if presented as a benefit as well to the key actors. Consequently positive points can be strengthened while trying to counteract negative ones, like building up the recognition of danger signs starting from what people locally recognize as a danger sign.  Always take into account that respect of cultural practices and not being judgemental is key to build up a relationship based in mutual respect and trust. P.30</a:t>
            </a:r>
          </a:p>
          <a:p>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 name="Shape 538"/>
          <p:cNvSpPr>
            <a:spLocks noGrp="1" noRot="1" noChangeAspect="1"/>
          </p:cNvSpPr>
          <p:nvPr>
            <p:ph type="sldImg"/>
          </p:nvPr>
        </p:nvSpPr>
        <p:spPr>
          <a:xfrm>
            <a:off x="381000" y="685800"/>
            <a:ext cx="6096000" cy="3429000"/>
          </a:xfrm>
          <a:prstGeom prst="rect">
            <a:avLst/>
          </a:prstGeom>
        </p:spPr>
        <p:txBody>
          <a:bodyPr/>
          <a:lstStyle/>
          <a:p>
            <a:endParaRPr/>
          </a:p>
        </p:txBody>
      </p:sp>
      <p:sp>
        <p:nvSpPr>
          <p:cNvPr id="539" name="Shape 539"/>
          <p:cNvSpPr>
            <a:spLocks noGrp="1"/>
          </p:cNvSpPr>
          <p:nvPr>
            <p:ph type="body" sz="quarter" idx="1"/>
          </p:nvPr>
        </p:nvSpPr>
        <p:spPr>
          <a:prstGeom prst="rect">
            <a:avLst/>
          </a:prstGeom>
        </p:spPr>
        <p:txBody>
          <a:bodyPr/>
          <a:lstStyle/>
          <a:p>
            <a:r>
              <a:t>WHO, Communicating risk in public health emergencies - </a:t>
            </a:r>
            <a:r>
              <a:rPr u="sng">
                <a:solidFill>
                  <a:srgbClr val="0563C1"/>
                </a:solidFill>
                <a:uFill>
                  <a:solidFill>
                    <a:srgbClr val="0563C1"/>
                  </a:solidFill>
                </a:uFill>
                <a:hlinkClick r:id="rId3"/>
              </a:rPr>
              <a:t>https://www.who.int/risk-communication/guidance/download/en/</a:t>
            </a:r>
          </a:p>
          <a:p>
            <a:r>
              <a:t>Consistent messages should come from different information sources and emerge early on in the emergency</a:t>
            </a:r>
          </a:p>
          <a:p>
            <a:endParaRPr/>
          </a:p>
          <a:p>
            <a:r>
              <a:t>CERC, Media and Audience - </a:t>
            </a:r>
            <a:r>
              <a:rPr u="sng">
                <a:solidFill>
                  <a:srgbClr val="0563C1"/>
                </a:solidFill>
                <a:uFill>
                  <a:solidFill>
                    <a:srgbClr val="0563C1"/>
                  </a:solidFill>
                </a:uFill>
                <a:hlinkClick r:id="rId4"/>
              </a:rPr>
              <a:t>https://emergency.cdc.gov/cerc/ppt/CERC_Messages_and_Audiences.pdf</a:t>
            </a:r>
          </a:p>
          <a:p>
            <a:r>
              <a:t>Culture is a complex set of values, ideas, attitudes, and symbols that shape behavior. Although cultural traditions are generally passed down between generations, cultures can adapt to meet the changing needs of a community. And emergencies rapidly introduce change. Communicators need to be aware of how an emergency specifically affects a cultural group and how cultural factors affect the way communities take in a message and perceive the recommended actions.</a:t>
            </a:r>
          </a:p>
          <a:p>
            <a:r>
              <a:t>Cultural differences in the way people communicate, understand, and react to information in emergencies include the following: ■ Perception of risk and risky behaviors:. ■ Emphasis on the individual versus the group ■ Trusted institutions and credible sources of information:</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 name="Shape 546"/>
          <p:cNvSpPr>
            <a:spLocks noGrp="1" noRot="1" noChangeAspect="1"/>
          </p:cNvSpPr>
          <p:nvPr>
            <p:ph type="sldImg"/>
          </p:nvPr>
        </p:nvSpPr>
        <p:spPr>
          <a:xfrm>
            <a:off x="381000" y="685800"/>
            <a:ext cx="6096000" cy="3429000"/>
          </a:xfrm>
          <a:prstGeom prst="rect">
            <a:avLst/>
          </a:prstGeom>
        </p:spPr>
        <p:txBody>
          <a:bodyPr/>
          <a:lstStyle/>
          <a:p>
            <a:endParaRPr/>
          </a:p>
        </p:txBody>
      </p:sp>
      <p:sp>
        <p:nvSpPr>
          <p:cNvPr id="547" name="Shape 547"/>
          <p:cNvSpPr>
            <a:spLocks noGrp="1"/>
          </p:cNvSpPr>
          <p:nvPr>
            <p:ph type="body" sz="quarter" idx="1"/>
          </p:nvPr>
        </p:nvSpPr>
        <p:spPr>
          <a:prstGeom prst="rect">
            <a:avLst/>
          </a:prstGeom>
        </p:spPr>
        <p:txBody>
          <a:bodyPr/>
          <a:lstStyle/>
          <a:p>
            <a:r>
              <a:t>WHO, Communicating risk in public health emergencies </a:t>
            </a:r>
          </a:p>
          <a:p>
            <a:r>
              <a:t>p.31 – It is essential to know how people obtain their health information. Without this, event the best-crafted messages may be wasted if they are placed where they will be noticed.</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 name="Shape 553"/>
          <p:cNvSpPr>
            <a:spLocks noGrp="1" noRot="1" noChangeAspect="1"/>
          </p:cNvSpPr>
          <p:nvPr>
            <p:ph type="sldImg"/>
          </p:nvPr>
        </p:nvSpPr>
        <p:spPr>
          <a:xfrm>
            <a:off x="381000" y="685800"/>
            <a:ext cx="6096000" cy="3429000"/>
          </a:xfrm>
          <a:prstGeom prst="rect">
            <a:avLst/>
          </a:prstGeom>
        </p:spPr>
        <p:txBody>
          <a:bodyPr/>
          <a:lstStyle/>
          <a:p>
            <a:endParaRPr/>
          </a:p>
        </p:txBody>
      </p:sp>
      <p:sp>
        <p:nvSpPr>
          <p:cNvPr id="554" name="Shape 554"/>
          <p:cNvSpPr>
            <a:spLocks noGrp="1"/>
          </p:cNvSpPr>
          <p:nvPr>
            <p:ph type="body" sz="quarter" idx="1"/>
          </p:nvPr>
        </p:nvSpPr>
        <p:spPr>
          <a:prstGeom prst="rect">
            <a:avLst/>
          </a:prstGeom>
        </p:spPr>
        <p:txBody>
          <a:bodyPr/>
          <a:lstStyle/>
          <a:p>
            <a:r>
              <a:t>WHO, Communicating risk in public health emergencies </a:t>
            </a:r>
          </a:p>
          <a:p>
            <a:r>
              <a:t>p.31 – According to the review of 67 studies:</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 name="Shape 565"/>
          <p:cNvSpPr>
            <a:spLocks noGrp="1" noRot="1" noChangeAspect="1"/>
          </p:cNvSpPr>
          <p:nvPr>
            <p:ph type="sldImg"/>
          </p:nvPr>
        </p:nvSpPr>
        <p:spPr>
          <a:xfrm>
            <a:off x="381000" y="685800"/>
            <a:ext cx="6096000" cy="3429000"/>
          </a:xfrm>
          <a:prstGeom prst="rect">
            <a:avLst/>
          </a:prstGeom>
        </p:spPr>
        <p:txBody>
          <a:bodyPr/>
          <a:lstStyle/>
          <a:p>
            <a:endParaRPr/>
          </a:p>
        </p:txBody>
      </p:sp>
      <p:sp>
        <p:nvSpPr>
          <p:cNvPr id="566" name="Shape 566"/>
          <p:cNvSpPr>
            <a:spLocks noGrp="1"/>
          </p:cNvSpPr>
          <p:nvPr>
            <p:ph type="body" sz="quarter" idx="1"/>
          </p:nvPr>
        </p:nvSpPr>
        <p:spPr>
          <a:prstGeom prst="rect">
            <a:avLst/>
          </a:prstGeom>
        </p:spPr>
        <p:txBody>
          <a:bodyPr/>
          <a:lstStyle/>
          <a:p>
            <a:r>
              <a:t>There are several reasons why rumors occur. Ask the participants what they think.</a:t>
            </a:r>
          </a:p>
          <a:p>
            <a:endParaRPr/>
          </a:p>
          <a:p>
            <a:r>
              <a:t>Information from:</a:t>
            </a:r>
          </a:p>
          <a:p>
            <a:r>
              <a:t>Countering false information on social media in disaster and emergencies, p.6-8 - </a:t>
            </a:r>
            <a:r>
              <a:rPr u="sng">
                <a:solidFill>
                  <a:srgbClr val="0563C1"/>
                </a:solidFill>
                <a:uFill>
                  <a:solidFill>
                    <a:srgbClr val="0563C1"/>
                  </a:solidFill>
                </a:uFill>
                <a:hlinkClick r:id="rId3"/>
              </a:rPr>
              <a:t>https://www.dhs.gov/sites/default/files/publications/SMWG_Countering-False-Info-Social-Media-Disasters-Emergencies_Mar2018-508.pdf</a:t>
            </a:r>
          </a:p>
          <a:p>
            <a:r>
              <a:t>Additional information on what is a rumor - p.9 Rumour has it: a practice guide to working with rumours – </a:t>
            </a:r>
            <a:r>
              <a:rPr u="sng">
                <a:solidFill>
                  <a:srgbClr val="0563C1"/>
                </a:solidFill>
                <a:uFill>
                  <a:solidFill>
                    <a:srgbClr val="0563C1"/>
                  </a:solidFill>
                </a:uFill>
                <a:hlinkClick r:id="rId4"/>
              </a:rPr>
              <a:t>http://www.cdacnetwork.org/contentAsset/raw-data/f8d2ede4-d09e-4dbe-b234-6ba58e21e0dc/attachedFile2</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 name="Shape 578"/>
          <p:cNvSpPr>
            <a:spLocks noGrp="1" noRot="1" noChangeAspect="1"/>
          </p:cNvSpPr>
          <p:nvPr>
            <p:ph type="sldImg"/>
          </p:nvPr>
        </p:nvSpPr>
        <p:spPr>
          <a:xfrm>
            <a:off x="381000" y="685800"/>
            <a:ext cx="6096000" cy="3429000"/>
          </a:xfrm>
          <a:prstGeom prst="rect">
            <a:avLst/>
          </a:prstGeom>
        </p:spPr>
        <p:txBody>
          <a:bodyPr/>
          <a:lstStyle/>
          <a:p>
            <a:endParaRPr/>
          </a:p>
        </p:txBody>
      </p:sp>
      <p:sp>
        <p:nvSpPr>
          <p:cNvPr id="579" name="Shape 579"/>
          <p:cNvSpPr>
            <a:spLocks noGrp="1"/>
          </p:cNvSpPr>
          <p:nvPr>
            <p:ph type="body" sz="quarter" idx="1"/>
          </p:nvPr>
        </p:nvSpPr>
        <p:spPr>
          <a:prstGeom prst="rect">
            <a:avLst/>
          </a:prstGeom>
        </p:spPr>
        <p:txBody>
          <a:bodyPr/>
          <a:lstStyle/>
          <a:p>
            <a:r>
              <a:t>According to the study, misinformation is what mostly happen, people share information when it comes from friends and family without checking.</a:t>
            </a:r>
          </a:p>
          <a:p>
            <a:endParaRPr/>
          </a:p>
          <a:p>
            <a:r>
              <a:t>Anti-vaxxers are using disinformation and highlight part of study only that support their theory </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 name="Shape 585"/>
          <p:cNvSpPr>
            <a:spLocks noGrp="1" noRot="1" noChangeAspect="1"/>
          </p:cNvSpPr>
          <p:nvPr>
            <p:ph type="sldImg"/>
          </p:nvPr>
        </p:nvSpPr>
        <p:spPr>
          <a:xfrm>
            <a:off x="381000" y="685800"/>
            <a:ext cx="6096000" cy="3429000"/>
          </a:xfrm>
          <a:prstGeom prst="rect">
            <a:avLst/>
          </a:prstGeom>
        </p:spPr>
        <p:txBody>
          <a:bodyPr/>
          <a:lstStyle/>
          <a:p>
            <a:endParaRPr/>
          </a:p>
        </p:txBody>
      </p:sp>
      <p:sp>
        <p:nvSpPr>
          <p:cNvPr id="586" name="Shape 586"/>
          <p:cNvSpPr>
            <a:spLocks noGrp="1"/>
          </p:cNvSpPr>
          <p:nvPr>
            <p:ph type="body" sz="quarter" idx="1"/>
          </p:nvPr>
        </p:nvSpPr>
        <p:spPr>
          <a:prstGeom prst="rect">
            <a:avLst/>
          </a:prstGeom>
        </p:spPr>
        <p:txBody>
          <a:bodyPr/>
          <a:lstStyle/>
          <a:p>
            <a:r>
              <a:t>Manual - </a:t>
            </a:r>
            <a:r>
              <a:rPr i="1"/>
              <a:t>Rumor has it</a:t>
            </a:r>
            <a:r>
              <a:t>, CDAC network – </a:t>
            </a:r>
            <a:r>
              <a:rPr u="sng">
                <a:solidFill>
                  <a:srgbClr val="0563C1"/>
                </a:solidFill>
                <a:uFill>
                  <a:solidFill>
                    <a:srgbClr val="0563C1"/>
                  </a:solidFill>
                </a:uFill>
                <a:hlinkClick r:id="rId3"/>
              </a:rPr>
              <a:t>http://www.cdacnetwork.org/contentAsset/raw-data/f8d2ede4-d09e-4dbe-b234-6ba58e21e0dc/attachedFile2</a:t>
            </a:r>
          </a:p>
          <a:p>
            <a:endParaRPr u="sng">
              <a:solidFill>
                <a:srgbClr val="0563C1"/>
              </a:solidFill>
              <a:uFill>
                <a:solidFill>
                  <a:srgbClr val="0563C1"/>
                </a:solidFill>
              </a:uFill>
              <a:hlinkClick r:id="rId3"/>
            </a:endParaRPr>
          </a:p>
          <a:p>
            <a:r>
              <a:t>Article - Using Lessons Learned from Previous Ebola Outbreaks to Inform Current Risk Management - </a:t>
            </a:r>
            <a:r>
              <a:rPr u="sng">
                <a:solidFill>
                  <a:srgbClr val="0563C1"/>
                </a:solidFill>
                <a:uFill>
                  <a:solidFill>
                    <a:srgbClr val="0563C1"/>
                  </a:solidFill>
                </a:uFill>
                <a:hlinkClick r:id="rId4"/>
              </a:rPr>
              <a:t>https://www.ncbi.nlm.nih.gov/pmc/articles/PMC4412246/</a:t>
            </a:r>
          </a:p>
          <a:p>
            <a:endParaRPr u="sng">
              <a:solidFill>
                <a:srgbClr val="0563C1"/>
              </a:solidFill>
              <a:uFill>
                <a:solidFill>
                  <a:srgbClr val="0563C1"/>
                </a:solidFill>
              </a:uFill>
              <a:hlinkClick r:id="rId4"/>
            </a:endParaRPr>
          </a:p>
          <a:p>
            <a:r>
              <a:t>Communities have their own communication networks, and rumors spread fast and are influential. Regarding infectious disease, there are 2 kinds of rumors: 1) about possible cases (alerts) and 2) about community explanations of causes. Rumors distract from (compete with) the health message. Outcomes from this meeting suggest reframing rumors as useful guidance similar to pain, rumors provide often uncomfortable but useful feedback. The 2 main types of rumors are useful indicators to for 1) guiding case detection and 2) understanding where communication efforts go wrong. This reframing might enable health experts to detect cases earlier and to more effectively communicate with the public; it could also encourage a discourse about unusual disease events within communities.</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 name="Shape 591"/>
          <p:cNvSpPr>
            <a:spLocks noGrp="1" noRot="1" noChangeAspect="1"/>
          </p:cNvSpPr>
          <p:nvPr>
            <p:ph type="sldImg"/>
          </p:nvPr>
        </p:nvSpPr>
        <p:spPr>
          <a:xfrm>
            <a:off x="381000" y="685800"/>
            <a:ext cx="6096000" cy="3429000"/>
          </a:xfrm>
          <a:prstGeom prst="rect">
            <a:avLst/>
          </a:prstGeom>
        </p:spPr>
        <p:txBody>
          <a:bodyPr/>
          <a:lstStyle/>
          <a:p>
            <a:endParaRPr/>
          </a:p>
        </p:txBody>
      </p:sp>
      <p:sp>
        <p:nvSpPr>
          <p:cNvPr id="592" name="Shape 592"/>
          <p:cNvSpPr>
            <a:spLocks noGrp="1"/>
          </p:cNvSpPr>
          <p:nvPr>
            <p:ph type="body" sz="quarter" idx="1"/>
          </p:nvPr>
        </p:nvSpPr>
        <p:spPr>
          <a:prstGeom prst="rect">
            <a:avLst/>
          </a:prstGeom>
        </p:spPr>
        <p:txBody>
          <a:bodyPr/>
          <a:lstStyle/>
          <a:p>
            <a:pPr>
              <a:defRPr i="1"/>
            </a:pPr>
            <a:r>
              <a:t>This slide summarises the previous strategy slides </a:t>
            </a:r>
          </a:p>
          <a:p>
            <a:endParaRPr/>
          </a:p>
          <a:p>
            <a:r>
              <a:t>Intro main points from </a:t>
            </a:r>
            <a:r>
              <a:rPr i="1"/>
              <a:t>Rumor has it: a practical guide to working with rumors</a:t>
            </a:r>
            <a:endParaRPr i="1" u="sng">
              <a:solidFill>
                <a:srgbClr val="0563C1"/>
              </a:solidFill>
            </a:endParaRPr>
          </a:p>
          <a:p>
            <a:pPr>
              <a:defRPr u="sng">
                <a:solidFill>
                  <a:srgbClr val="0563C1"/>
                </a:solidFill>
              </a:defRPr>
            </a:pPr>
            <a:r>
              <a:rPr>
                <a:uFill>
                  <a:solidFill>
                    <a:srgbClr val="0563C1"/>
                  </a:solidFill>
                </a:uFill>
                <a:hlinkClick r:id="rId3"/>
              </a:rPr>
              <a:t>http://www.cdacnetwork.org/contentAsset/raw-data/f8d2ede4-d09e-4dbe-b234-6ba58e21e0dc/attachedFile2</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p>
            <a:pPr>
              <a:defRPr u="sng">
                <a:solidFill>
                  <a:srgbClr val="0563C1"/>
                </a:solidFill>
              </a:defRPr>
            </a:pPr>
            <a:r>
              <a:rPr>
                <a:uFill>
                  <a:solidFill>
                    <a:srgbClr val="0563C1"/>
                  </a:solidFill>
                </a:uFill>
                <a:hlinkClick r:id="rId3"/>
              </a:rPr>
              <a:t>http://www.cdacnetwork.org/contentAsset/raw-data/f8d2ede4-d09e-4dbe-b234-6ba58e21e0dc/attachedFile2</a:t>
            </a:r>
          </a:p>
          <a:p>
            <a:pPr>
              <a:defRPr u="sng">
                <a:solidFill>
                  <a:srgbClr val="0563C1"/>
                </a:solidFill>
              </a:defRPr>
            </a:pPr>
            <a:r>
              <a:rPr>
                <a:uFill>
                  <a:solidFill>
                    <a:srgbClr val="0563C1"/>
                  </a:solidFill>
                </a:uFill>
                <a:hlinkClick r:id="rId4"/>
              </a:rPr>
              <a:t>https://fmlink.com/articles/10-tips-managing-rumors-resistance-workplace-change/</a:t>
            </a:r>
          </a:p>
          <a:p>
            <a:pPr>
              <a:defRPr u="sng">
                <a:solidFill>
                  <a:srgbClr val="0563C1"/>
                </a:solidFill>
              </a:defRPr>
            </a:pPr>
            <a:r>
              <a:rPr>
                <a:uFill>
                  <a:solidFill>
                    <a:srgbClr val="0563C1"/>
                  </a:solidFill>
                </a:uFill>
                <a:hlinkClick r:id="rId5"/>
              </a:rPr>
              <a:t>http://go.everbridge.com/rs/everbridge/images/Rumors_and_Misinformation.pdf</a:t>
            </a:r>
          </a:p>
          <a:p>
            <a:pPr>
              <a:defRPr u="sng">
                <a:solidFill>
                  <a:srgbClr val="0563C1"/>
                </a:solidFill>
              </a:defRPr>
            </a:pPr>
            <a:r>
              <a:rPr>
                <a:uFill>
                  <a:solidFill>
                    <a:srgbClr val="0563C1"/>
                  </a:solidFill>
                </a:uFill>
                <a:hlinkClick r:id="rId6"/>
              </a:rPr>
              <a:t>https://reliefweb.int/report/world/countering-false-information-social-media-disasters-and-emergencies</a:t>
            </a:r>
          </a:p>
          <a:p>
            <a:pPr>
              <a:defRPr u="sng">
                <a:solidFill>
                  <a:srgbClr val="0563C1"/>
                </a:solidFill>
              </a:defRPr>
            </a:pPr>
            <a:r>
              <a:rPr>
                <a:uFill>
                  <a:solidFill>
                    <a:srgbClr val="0563C1"/>
                  </a:solidFill>
                </a:uFill>
                <a:hlinkClick r:id="rId7"/>
              </a:rPr>
              <a:t>https://journals.plos.org/plosone/article?id=10.1371/journal.pone.0181640#pone.0181640.ref024</a:t>
            </a:r>
          </a:p>
          <a:p>
            <a:pPr>
              <a:defRPr u="sng">
                <a:solidFill>
                  <a:srgbClr val="0563C1"/>
                </a:solidFill>
              </a:defRPr>
            </a:pPr>
            <a:r>
              <a:rPr>
                <a:uFill>
                  <a:solidFill>
                    <a:srgbClr val="0563C1"/>
                  </a:solidFill>
                </a:uFill>
                <a:hlinkClick r:id="rId8"/>
              </a:rPr>
              <a:t>https://www.who.int/csr/resources/publications/WHO_CDS_2005_28en.pdf</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Shape 298"/>
          <p:cNvSpPr>
            <a:spLocks noGrp="1" noRot="1" noChangeAspect="1"/>
          </p:cNvSpPr>
          <p:nvPr>
            <p:ph type="sldImg"/>
          </p:nvPr>
        </p:nvSpPr>
        <p:spPr>
          <a:xfrm>
            <a:off x="381000" y="685800"/>
            <a:ext cx="6096000" cy="3429000"/>
          </a:xfrm>
          <a:prstGeom prst="rect">
            <a:avLst/>
          </a:prstGeom>
        </p:spPr>
        <p:txBody>
          <a:bodyPr/>
          <a:lstStyle/>
          <a:p>
            <a:endParaRPr/>
          </a:p>
        </p:txBody>
      </p:sp>
      <p:sp>
        <p:nvSpPr>
          <p:cNvPr id="299" name="Shape 299"/>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noRot="1" noChangeAspect="1"/>
          </p:cNvSpPr>
          <p:nvPr>
            <p:ph type="sldImg"/>
          </p:nvPr>
        </p:nvSpPr>
        <p:spPr>
          <a:xfrm>
            <a:off x="381000" y="685800"/>
            <a:ext cx="6096000" cy="3429000"/>
          </a:xfrm>
          <a:prstGeom prst="rect">
            <a:avLst/>
          </a:prstGeom>
        </p:spPr>
        <p:txBody>
          <a:bodyPr/>
          <a:lstStyle/>
          <a:p>
            <a:endParaRPr/>
          </a:p>
        </p:txBody>
      </p:sp>
      <p:sp>
        <p:nvSpPr>
          <p:cNvPr id="304" name="Shape 304"/>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Shape 312"/>
          <p:cNvSpPr>
            <a:spLocks noGrp="1" noRot="1" noChangeAspect="1"/>
          </p:cNvSpPr>
          <p:nvPr>
            <p:ph type="sldImg"/>
          </p:nvPr>
        </p:nvSpPr>
        <p:spPr>
          <a:xfrm>
            <a:off x="381000" y="685800"/>
            <a:ext cx="6096000" cy="3429000"/>
          </a:xfrm>
          <a:prstGeom prst="rect">
            <a:avLst/>
          </a:prstGeom>
        </p:spPr>
        <p:txBody>
          <a:bodyPr/>
          <a:lstStyle/>
          <a:p>
            <a:endParaRPr/>
          </a:p>
        </p:txBody>
      </p:sp>
      <p:sp>
        <p:nvSpPr>
          <p:cNvPr id="313" name="Shape 313"/>
          <p:cNvSpPr>
            <a:spLocks noGrp="1"/>
          </p:cNvSpPr>
          <p:nvPr>
            <p:ph type="body" sz="quarter" idx="1"/>
          </p:nvPr>
        </p:nvSpPr>
        <p:spPr>
          <a:prstGeom prst="rect">
            <a:avLst/>
          </a:prstGeom>
        </p:spPr>
        <p:txBody>
          <a:bodyPr/>
          <a:lstStyle/>
          <a:p>
            <a:r>
              <a:t>Facilitator can ask this question: </a:t>
            </a:r>
            <a:r>
              <a:rPr>
                <a:solidFill>
                  <a:srgbClr val="C00000"/>
                </a:solidFill>
              </a:rPr>
              <a:t>Based on your experience, what is the purpose and rationale for understanding and using risk communication principles during emergencies?</a:t>
            </a:r>
          </a:p>
          <a:p>
            <a:r>
              <a:t>Source: </a:t>
            </a:r>
          </a:p>
          <a:p>
            <a:pPr marL="457200" indent="-317500">
              <a:buSzPts val="1200"/>
              <a:buChar char="●"/>
            </a:pPr>
            <a:r>
              <a:t>Risk communication and community engagement readiness and response to coronavirus disease (COVID-19) interim guidance</a:t>
            </a:r>
          </a:p>
          <a:p>
            <a:pPr marL="457200" indent="-317500">
              <a:buSzPts val="1200"/>
              <a:buChar char="●"/>
            </a:pPr>
            <a:r>
              <a:t>OpenWHO Risk communication in health emergencies: An overview</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 name="Shape 322"/>
          <p:cNvSpPr>
            <a:spLocks noGrp="1" noRot="1" noChangeAspect="1"/>
          </p:cNvSpPr>
          <p:nvPr>
            <p:ph type="sldImg"/>
          </p:nvPr>
        </p:nvSpPr>
        <p:spPr>
          <a:xfrm>
            <a:off x="381000" y="685800"/>
            <a:ext cx="6096000" cy="3429000"/>
          </a:xfrm>
          <a:prstGeom prst="rect">
            <a:avLst/>
          </a:prstGeom>
        </p:spPr>
        <p:txBody>
          <a:bodyPr/>
          <a:lstStyle/>
          <a:p>
            <a:endParaRPr/>
          </a:p>
        </p:txBody>
      </p:sp>
      <p:sp>
        <p:nvSpPr>
          <p:cNvPr id="323" name="Shape 323"/>
          <p:cNvSpPr>
            <a:spLocks noGrp="1"/>
          </p:cNvSpPr>
          <p:nvPr>
            <p:ph type="body" sz="quarter" idx="1"/>
          </p:nvPr>
        </p:nvSpPr>
        <p:spPr>
          <a:prstGeom prst="rect">
            <a:avLst/>
          </a:prstGeom>
        </p:spPr>
        <p:txBody>
          <a:bodyPr/>
          <a:lstStyle/>
          <a:p>
            <a:r>
              <a:t>Source: </a:t>
            </a:r>
          </a:p>
          <a:p>
            <a:pPr marL="457200" indent="-292100">
              <a:buSzPts val="1000"/>
              <a:buAutoNum type="arabicPeriod"/>
              <a:defRPr sz="1000">
                <a:solidFill>
                  <a:srgbClr val="333333"/>
                </a:solidFill>
              </a:defRPr>
            </a:pPr>
            <a:r>
              <a:t>World Health Organization. (</a:t>
            </a:r>
            <a:r>
              <a:rPr>
                <a:latin typeface="Arial"/>
                <a:ea typeface="Arial"/>
                <a:cs typeface="Arial"/>
                <a:sym typeface="Arial"/>
              </a:rPr>
              <a:t>‎</a:t>
            </a:r>
            <a:r>
              <a:t>2017)</a:t>
            </a:r>
            <a:r>
              <a:rPr>
                <a:latin typeface="Arial"/>
                <a:ea typeface="Arial"/>
                <a:cs typeface="Arial"/>
                <a:sym typeface="Arial"/>
              </a:rPr>
              <a:t>‎</a:t>
            </a:r>
            <a:r>
              <a:t>. Communicating risk in public health emergencies: a WHO guideline for emergency risk communication (</a:t>
            </a:r>
            <a:r>
              <a:rPr>
                <a:latin typeface="Arial"/>
                <a:ea typeface="Arial"/>
                <a:cs typeface="Arial"/>
                <a:sym typeface="Arial"/>
              </a:rPr>
              <a:t>‎</a:t>
            </a:r>
            <a:r>
              <a:t>ERC)</a:t>
            </a:r>
            <a:r>
              <a:rPr>
                <a:latin typeface="Arial"/>
                <a:ea typeface="Arial"/>
                <a:cs typeface="Arial"/>
                <a:sym typeface="Arial"/>
              </a:rPr>
              <a:t>‎ </a:t>
            </a:r>
            <a:r>
              <a:t>policy and practice. World Health Organization. </a:t>
            </a:r>
            <a:r>
              <a:rPr u="sng">
                <a:solidFill>
                  <a:srgbClr val="0563C1"/>
                </a:solidFill>
                <a:uFill>
                  <a:solidFill>
                    <a:srgbClr val="0563C1"/>
                  </a:solidFill>
                </a:uFill>
                <a:hlinkClick r:id="rId3"/>
              </a:rPr>
              <a:t>https://apps.who.int/iris/handle/10665/259807</a:t>
            </a:r>
            <a:r>
              <a:t>. License: CC BY-NC-SA 3.0 IGO</a:t>
            </a:r>
          </a:p>
          <a:p>
            <a:pPr marL="457200" indent="-317500">
              <a:buClr>
                <a:srgbClr val="000000"/>
              </a:buClr>
              <a:buSzPts val="1200"/>
              <a:buAutoNum type="arabicPeriod"/>
            </a:pPr>
            <a:r>
              <a:t>OpenWHO Risk communication in health emergencies: An overview</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Shape 331"/>
          <p:cNvSpPr>
            <a:spLocks noGrp="1" noRot="1" noChangeAspect="1"/>
          </p:cNvSpPr>
          <p:nvPr>
            <p:ph type="sldImg"/>
          </p:nvPr>
        </p:nvSpPr>
        <p:spPr>
          <a:xfrm>
            <a:off x="381000" y="685800"/>
            <a:ext cx="6096000" cy="3429000"/>
          </a:xfrm>
          <a:prstGeom prst="rect">
            <a:avLst/>
          </a:prstGeom>
        </p:spPr>
        <p:txBody>
          <a:bodyPr/>
          <a:lstStyle/>
          <a:p>
            <a:endParaRPr/>
          </a:p>
        </p:txBody>
      </p:sp>
      <p:sp>
        <p:nvSpPr>
          <p:cNvPr id="332" name="Shape 332"/>
          <p:cNvSpPr>
            <a:spLocks noGrp="1"/>
          </p:cNvSpPr>
          <p:nvPr>
            <p:ph type="body" sz="quarter" idx="1"/>
          </p:nvPr>
        </p:nvSpPr>
        <p:spPr>
          <a:prstGeom prst="rect">
            <a:avLst/>
          </a:prstGeom>
        </p:spPr>
        <p:txBody>
          <a:bodyPr/>
          <a:lstStyle/>
          <a:p>
            <a:r>
              <a:t>Source: </a:t>
            </a:r>
            <a:r>
              <a:rPr sz="1000">
                <a:solidFill>
                  <a:srgbClr val="333333"/>
                </a:solidFill>
              </a:rPr>
              <a:t>World Health Organization. (</a:t>
            </a:r>
            <a:r>
              <a:rPr sz="1000">
                <a:solidFill>
                  <a:srgbClr val="333333"/>
                </a:solidFill>
                <a:latin typeface="Arial"/>
                <a:ea typeface="Arial"/>
                <a:cs typeface="Arial"/>
                <a:sym typeface="Arial"/>
              </a:rPr>
              <a:t>‎</a:t>
            </a:r>
            <a:r>
              <a:rPr sz="1000">
                <a:solidFill>
                  <a:srgbClr val="333333"/>
                </a:solidFill>
              </a:rPr>
              <a:t>2017)</a:t>
            </a:r>
            <a:r>
              <a:rPr sz="1000">
                <a:solidFill>
                  <a:srgbClr val="333333"/>
                </a:solidFill>
                <a:latin typeface="Arial"/>
                <a:ea typeface="Arial"/>
                <a:cs typeface="Arial"/>
                <a:sym typeface="Arial"/>
              </a:rPr>
              <a:t>‎</a:t>
            </a:r>
            <a:r>
              <a:rPr sz="1000">
                <a:solidFill>
                  <a:srgbClr val="333333"/>
                </a:solidFill>
              </a:rPr>
              <a:t>. Communicating risk in public health emergencies: a WHO guideline for emergency risk communication (</a:t>
            </a:r>
            <a:r>
              <a:rPr sz="1000">
                <a:solidFill>
                  <a:srgbClr val="333333"/>
                </a:solidFill>
                <a:latin typeface="Arial"/>
                <a:ea typeface="Arial"/>
                <a:cs typeface="Arial"/>
                <a:sym typeface="Arial"/>
              </a:rPr>
              <a:t>‎</a:t>
            </a:r>
            <a:r>
              <a:rPr sz="1000">
                <a:solidFill>
                  <a:srgbClr val="333333"/>
                </a:solidFill>
              </a:rPr>
              <a:t>ERC)</a:t>
            </a:r>
            <a:r>
              <a:rPr sz="1000">
                <a:solidFill>
                  <a:srgbClr val="333333"/>
                </a:solidFill>
                <a:latin typeface="Arial"/>
                <a:ea typeface="Arial"/>
                <a:cs typeface="Arial"/>
                <a:sym typeface="Arial"/>
              </a:rPr>
              <a:t>‎ </a:t>
            </a:r>
            <a:r>
              <a:rPr sz="1000">
                <a:solidFill>
                  <a:srgbClr val="333333"/>
                </a:solidFill>
              </a:rPr>
              <a:t>policy and practice. World Health Organization. </a:t>
            </a:r>
            <a:r>
              <a:rPr sz="1000" u="sng">
                <a:solidFill>
                  <a:srgbClr val="0563C1"/>
                </a:solidFill>
                <a:uFill>
                  <a:solidFill>
                    <a:srgbClr val="0563C1"/>
                  </a:solidFill>
                </a:uFill>
                <a:hlinkClick r:id="rId3"/>
              </a:rPr>
              <a:t>https://apps.who.int/iris/handle/10665/259807</a:t>
            </a:r>
            <a:r>
              <a:rPr sz="1000">
                <a:solidFill>
                  <a:srgbClr val="333333"/>
                </a:solidFill>
              </a:rPr>
              <a:t>. License: CC BY-NC-SA 3.0 IGO</a:t>
            </a:r>
          </a:p>
          <a:p>
            <a:r>
              <a:t>20191126 Six principles of risk communication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Shape 337"/>
          <p:cNvSpPr>
            <a:spLocks noGrp="1" noRot="1" noChangeAspect="1"/>
          </p:cNvSpPr>
          <p:nvPr>
            <p:ph type="sldImg"/>
          </p:nvPr>
        </p:nvSpPr>
        <p:spPr>
          <a:xfrm>
            <a:off x="381000" y="685800"/>
            <a:ext cx="6096000" cy="3429000"/>
          </a:xfrm>
          <a:prstGeom prst="rect">
            <a:avLst/>
          </a:prstGeom>
        </p:spPr>
        <p:txBody>
          <a:bodyPr/>
          <a:lstStyle/>
          <a:p>
            <a:endParaRPr/>
          </a:p>
        </p:txBody>
      </p:sp>
      <p:sp>
        <p:nvSpPr>
          <p:cNvPr id="338" name="Shape 338"/>
          <p:cNvSpPr>
            <a:spLocks noGrp="1"/>
          </p:cNvSpPr>
          <p:nvPr>
            <p:ph type="body" sz="quarter" idx="1"/>
          </p:nvPr>
        </p:nvSpPr>
        <p:spPr>
          <a:prstGeom prst="rect">
            <a:avLst/>
          </a:prstGeom>
        </p:spPr>
        <p:txBody>
          <a:bodyPr/>
          <a:lstStyle/>
          <a:p>
            <a:r>
              <a:t>Source: </a:t>
            </a:r>
            <a:r>
              <a:rPr sz="1000">
                <a:solidFill>
                  <a:srgbClr val="333333"/>
                </a:solidFill>
              </a:rPr>
              <a:t>World Health Organization. (</a:t>
            </a:r>
            <a:r>
              <a:rPr sz="1000">
                <a:solidFill>
                  <a:srgbClr val="333333"/>
                </a:solidFill>
                <a:latin typeface="Arial"/>
                <a:ea typeface="Arial"/>
                <a:cs typeface="Arial"/>
                <a:sym typeface="Arial"/>
              </a:rPr>
              <a:t>‎</a:t>
            </a:r>
            <a:r>
              <a:rPr sz="1000">
                <a:solidFill>
                  <a:srgbClr val="333333"/>
                </a:solidFill>
              </a:rPr>
              <a:t>2017)</a:t>
            </a:r>
            <a:r>
              <a:rPr sz="1000">
                <a:solidFill>
                  <a:srgbClr val="333333"/>
                </a:solidFill>
                <a:latin typeface="Arial"/>
                <a:ea typeface="Arial"/>
                <a:cs typeface="Arial"/>
                <a:sym typeface="Arial"/>
              </a:rPr>
              <a:t>‎</a:t>
            </a:r>
            <a:r>
              <a:rPr sz="1000">
                <a:solidFill>
                  <a:srgbClr val="333333"/>
                </a:solidFill>
              </a:rPr>
              <a:t>. Communicating risk in public health emergencies: a WHO guideline for emergency risk communication (</a:t>
            </a:r>
            <a:r>
              <a:rPr sz="1000">
                <a:solidFill>
                  <a:srgbClr val="333333"/>
                </a:solidFill>
                <a:latin typeface="Arial"/>
                <a:ea typeface="Arial"/>
                <a:cs typeface="Arial"/>
                <a:sym typeface="Arial"/>
              </a:rPr>
              <a:t>‎</a:t>
            </a:r>
            <a:r>
              <a:rPr sz="1000">
                <a:solidFill>
                  <a:srgbClr val="333333"/>
                </a:solidFill>
              </a:rPr>
              <a:t>ERC)</a:t>
            </a:r>
            <a:r>
              <a:rPr sz="1000">
                <a:solidFill>
                  <a:srgbClr val="333333"/>
                </a:solidFill>
                <a:latin typeface="Arial"/>
                <a:ea typeface="Arial"/>
                <a:cs typeface="Arial"/>
                <a:sym typeface="Arial"/>
              </a:rPr>
              <a:t>‎ </a:t>
            </a:r>
            <a:r>
              <a:rPr sz="1000">
                <a:solidFill>
                  <a:srgbClr val="333333"/>
                </a:solidFill>
              </a:rPr>
              <a:t>policy and practice. World Health Organization. </a:t>
            </a:r>
            <a:r>
              <a:rPr sz="1000" u="sng">
                <a:solidFill>
                  <a:srgbClr val="0563C1"/>
                </a:solidFill>
                <a:uFill>
                  <a:solidFill>
                    <a:srgbClr val="0563C1"/>
                  </a:solidFill>
                </a:uFill>
                <a:hlinkClick r:id="rId3"/>
              </a:rPr>
              <a:t>https://apps.who.int/iris/handle/10665/259807</a:t>
            </a:r>
            <a:r>
              <a:rPr sz="1000">
                <a:solidFill>
                  <a:srgbClr val="333333"/>
                </a:solidFill>
              </a:rPr>
              <a:t>. License: CC BY-NC-SA 3.0 IGO</a:t>
            </a:r>
          </a:p>
          <a:p>
            <a:r>
              <a:t>20191126 Six principles of risk communication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 name="Shape 343"/>
          <p:cNvSpPr>
            <a:spLocks noGrp="1" noRot="1" noChangeAspect="1"/>
          </p:cNvSpPr>
          <p:nvPr>
            <p:ph type="sldImg"/>
          </p:nvPr>
        </p:nvSpPr>
        <p:spPr>
          <a:xfrm>
            <a:off x="381000" y="685800"/>
            <a:ext cx="6096000" cy="3429000"/>
          </a:xfrm>
          <a:prstGeom prst="rect">
            <a:avLst/>
          </a:prstGeom>
        </p:spPr>
        <p:txBody>
          <a:bodyPr/>
          <a:lstStyle/>
          <a:p>
            <a:endParaRPr/>
          </a:p>
        </p:txBody>
      </p:sp>
      <p:sp>
        <p:nvSpPr>
          <p:cNvPr id="344" name="Shape 344"/>
          <p:cNvSpPr>
            <a:spLocks noGrp="1"/>
          </p:cNvSpPr>
          <p:nvPr>
            <p:ph type="body" sz="quarter" idx="1"/>
          </p:nvPr>
        </p:nvSpPr>
        <p:spPr>
          <a:prstGeom prst="rect">
            <a:avLst/>
          </a:prstGeom>
        </p:spPr>
        <p:txBody>
          <a:bodyPr/>
          <a:lstStyle/>
          <a:p>
            <a:r>
              <a:t>Source: </a:t>
            </a:r>
            <a:r>
              <a:rPr sz="1000">
                <a:solidFill>
                  <a:srgbClr val="333333"/>
                </a:solidFill>
              </a:rPr>
              <a:t>World Health Organization. (</a:t>
            </a:r>
            <a:r>
              <a:rPr sz="1000">
                <a:solidFill>
                  <a:srgbClr val="333333"/>
                </a:solidFill>
                <a:latin typeface="Arial"/>
                <a:ea typeface="Arial"/>
                <a:cs typeface="Arial"/>
                <a:sym typeface="Arial"/>
              </a:rPr>
              <a:t>‎</a:t>
            </a:r>
            <a:r>
              <a:rPr sz="1000">
                <a:solidFill>
                  <a:srgbClr val="333333"/>
                </a:solidFill>
              </a:rPr>
              <a:t>2017)</a:t>
            </a:r>
            <a:r>
              <a:rPr sz="1000">
                <a:solidFill>
                  <a:srgbClr val="333333"/>
                </a:solidFill>
                <a:latin typeface="Arial"/>
                <a:ea typeface="Arial"/>
                <a:cs typeface="Arial"/>
                <a:sym typeface="Arial"/>
              </a:rPr>
              <a:t>‎</a:t>
            </a:r>
            <a:r>
              <a:rPr sz="1000">
                <a:solidFill>
                  <a:srgbClr val="333333"/>
                </a:solidFill>
              </a:rPr>
              <a:t>. Communicating risk in public health emergencies: a WHO guideline for emergency risk communication (</a:t>
            </a:r>
            <a:r>
              <a:rPr sz="1000">
                <a:solidFill>
                  <a:srgbClr val="333333"/>
                </a:solidFill>
                <a:latin typeface="Arial"/>
                <a:ea typeface="Arial"/>
                <a:cs typeface="Arial"/>
                <a:sym typeface="Arial"/>
              </a:rPr>
              <a:t>‎</a:t>
            </a:r>
            <a:r>
              <a:rPr sz="1000">
                <a:solidFill>
                  <a:srgbClr val="333333"/>
                </a:solidFill>
              </a:rPr>
              <a:t>ERC)</a:t>
            </a:r>
            <a:r>
              <a:rPr sz="1000">
                <a:solidFill>
                  <a:srgbClr val="333333"/>
                </a:solidFill>
                <a:latin typeface="Arial"/>
                <a:ea typeface="Arial"/>
                <a:cs typeface="Arial"/>
                <a:sym typeface="Arial"/>
              </a:rPr>
              <a:t>‎ </a:t>
            </a:r>
            <a:r>
              <a:rPr sz="1000">
                <a:solidFill>
                  <a:srgbClr val="333333"/>
                </a:solidFill>
              </a:rPr>
              <a:t>policy and practice. World Health Organization. </a:t>
            </a:r>
            <a:r>
              <a:rPr sz="1000" u="sng">
                <a:solidFill>
                  <a:srgbClr val="0563C1"/>
                </a:solidFill>
                <a:uFill>
                  <a:solidFill>
                    <a:srgbClr val="0563C1"/>
                  </a:solidFill>
                </a:uFill>
                <a:hlinkClick r:id="rId3"/>
              </a:rPr>
              <a:t>https://apps.who.int/iris/handle/10665/259807</a:t>
            </a:r>
            <a:r>
              <a:rPr sz="1000">
                <a:solidFill>
                  <a:srgbClr val="333333"/>
                </a:solidFill>
              </a:rPr>
              <a:t>. License: CC BY-NC-SA 3.0 IGO</a:t>
            </a:r>
          </a:p>
          <a:p>
            <a:r>
              <a:t>20191126 Six principles of risk communication</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2"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pic>
        <p:nvPicPr>
          <p:cNvPr id="28"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29"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0"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1"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2" name="Subtitle 5">
            <a:extLst>
              <a:ext uri="{FF2B5EF4-FFF2-40B4-BE49-F238E27FC236}">
                <a16:creationId xmlns:a16="http://schemas.microsoft.com/office/drawing/2014/main" id="{95CBB0FC-E46C-BDD4-B1A0-924A492FF416}"/>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974440CC-2704-28A8-2101-7F0BA09E70FA}"/>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38D7B7BC-3E77-F3E4-ADAA-1FE03BE7C9F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70"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 name="Subtitle 5">
            <a:extLst>
              <a:ext uri="{FF2B5EF4-FFF2-40B4-BE49-F238E27FC236}">
                <a16:creationId xmlns:a16="http://schemas.microsoft.com/office/drawing/2014/main" id="{AE56A18E-68E8-759B-CC29-6BAA510DE87F}"/>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D9F14AB6-93BD-FC8B-0C7D-AE22220AA6C2}"/>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DC9D80DB-0E61-A1A4-BDF8-9901C3BE26F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8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8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86"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n-lt"/>
                <a:ea typeface="+mn-ea"/>
                <a:cs typeface="+mn-cs"/>
                <a:sym typeface="Source Sans Pro Regular"/>
              </a:defRPr>
            </a:pPr>
            <a:endParaRPr/>
          </a:p>
        </p:txBody>
      </p:sp>
      <p:pic>
        <p:nvPicPr>
          <p:cNvPr id="187"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188" name="TextBox 4"/>
          <p:cNvSpPr txBox="1"/>
          <p:nvPr/>
        </p:nvSpPr>
        <p:spPr>
          <a:xfrm>
            <a:off x="275896" y="11103"/>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8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90"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9584A199-AD01-26C6-116A-28940589B0AE}"/>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F6C2BA68-8DD5-FF32-9112-A02F90ED9C78}"/>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56B81D50-F68A-42F5-5766-B895F8830EA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8"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0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0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0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pic>
        <p:nvPicPr>
          <p:cNvPr id="206"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07"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4BB48250-D2F5-0902-FFCC-999E9AE9692E}"/>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9429D375-D909-5C43-F324-9BF4E4DC75CC}"/>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01D032E0-0206-F41A-1199-156E111CA77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Rectangle 2">
            <a:extLst>
              <a:ext uri="{FF2B5EF4-FFF2-40B4-BE49-F238E27FC236}">
                <a16:creationId xmlns:a16="http://schemas.microsoft.com/office/drawing/2014/main" id="{5E1793ED-AAEF-1AD1-5625-F2E5D2A3D7FA}"/>
              </a:ext>
            </a:extLst>
          </p:cNvPr>
          <p:cNvSpPr txBox="1"/>
          <p:nvPr userDrawn="1"/>
        </p:nvSpPr>
        <p:spPr>
          <a:xfrm>
            <a:off x="135312" y="73402"/>
            <a:ext cx="8138160"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lang="hu-HU" b="1" dirty="0"/>
              <a:t>Learning objectives</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1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1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1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19"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22"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23"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056AF3B6-5921-4196-7B9D-9C9D42C12A35}"/>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AB1747EE-A648-3E5C-81FC-E50AB1A0AB36}"/>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2278F3E1-08C8-5366-46A5-B16B2DD2CBB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1" name="Image" descr="Image"/>
          <p:cNvPicPr>
            <a:picLocks noChangeAspect="1"/>
          </p:cNvPicPr>
          <p:nvPr/>
        </p:nvPicPr>
        <p:blipFill>
          <a:blip r:embed="rId2"/>
          <a:stretch>
            <a:fillRect/>
          </a:stretch>
        </p:blipFill>
        <p:spPr>
          <a:xfrm>
            <a:off x="-18793" y="-97999"/>
            <a:ext cx="6105170" cy="780185"/>
          </a:xfrm>
          <a:prstGeom prst="rect">
            <a:avLst/>
          </a:prstGeom>
          <a:ln w="12700">
            <a:miter lim="400000"/>
          </a:ln>
        </p:spPr>
      </p:pic>
      <p:pic>
        <p:nvPicPr>
          <p:cNvPr id="23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3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3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38" name="Click to add text"/>
          <p:cNvSpPr txBox="1">
            <a:spLocks noGrp="1"/>
          </p:cNvSpPr>
          <p:nvPr>
            <p:ph type="title" hasCustomPrompt="1"/>
          </p:nvPr>
        </p:nvSpPr>
        <p:spPr>
          <a:xfrm>
            <a:off x="297713" y="70581"/>
            <a:ext cx="3571875" cy="646114"/>
          </a:xfrm>
          <a:prstGeom prst="rect">
            <a:avLst/>
          </a:prstGeom>
        </p:spPr>
        <p:txBody>
          <a:bodyPr/>
          <a:lstStyle>
            <a:lvl1pPr>
              <a:defRPr>
                <a:latin typeface="+mn-lt"/>
                <a:ea typeface="+mn-ea"/>
                <a:cs typeface="+mn-cs"/>
                <a:sym typeface="Source Sans Pro Regular"/>
              </a:defRPr>
            </a:lvl1pPr>
          </a:lstStyle>
          <a:p>
            <a:r>
              <a:t>Click to add text</a:t>
            </a:r>
          </a:p>
        </p:txBody>
      </p:sp>
      <p:sp>
        <p:nvSpPr>
          <p:cNvPr id="239"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A28839EE-DDDF-F396-9EEA-1BD692C70485}"/>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85131824-7A4C-66EB-2998-930595E4BEE7}"/>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9403BCD3-D025-CE61-434D-C5CB34DF131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7"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4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4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5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5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54"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5" name="Click to add text"/>
          <p:cNvSpPr txBox="1">
            <a:spLocks noGrp="1"/>
          </p:cNvSpPr>
          <p:nvPr>
            <p:ph type="title" hasCustomPrompt="1"/>
          </p:nvPr>
        </p:nvSpPr>
        <p:spPr>
          <a:xfrm>
            <a:off x="297713" y="70581"/>
            <a:ext cx="3571875" cy="646114"/>
          </a:xfrm>
          <a:prstGeom prst="rect">
            <a:avLst/>
          </a:prstGeom>
        </p:spPr>
        <p:txBody>
          <a:bodyPr/>
          <a:lstStyle>
            <a:lvl1pPr>
              <a:defRPr>
                <a:latin typeface="+mn-lt"/>
                <a:ea typeface="+mn-ea"/>
                <a:cs typeface="+mn-cs"/>
                <a:sym typeface="Source Sans Pro Regular"/>
              </a:defRPr>
            </a:lvl1pPr>
          </a:lstStyle>
          <a:p>
            <a:r>
              <a:t>Click to add text</a:t>
            </a:r>
          </a:p>
        </p:txBody>
      </p:sp>
      <p:sp>
        <p:nvSpPr>
          <p:cNvPr id="2" name="Subtitle 5">
            <a:extLst>
              <a:ext uri="{FF2B5EF4-FFF2-40B4-BE49-F238E27FC236}">
                <a16:creationId xmlns:a16="http://schemas.microsoft.com/office/drawing/2014/main" id="{556FE61D-FDC3-4A82-8633-625DF793EFD4}"/>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35A91E4C-C0AB-40D8-8CE5-5E9C839BEF1A}"/>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0486D154-FC90-C13D-1108-15B710699C9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6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6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70"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1" name="Click to add text"/>
          <p:cNvSpPr txBox="1">
            <a:spLocks noGrp="1"/>
          </p:cNvSpPr>
          <p:nvPr>
            <p:ph type="title" hasCustomPrompt="1"/>
          </p:nvPr>
        </p:nvSpPr>
        <p:spPr>
          <a:xfrm>
            <a:off x="297713" y="70581"/>
            <a:ext cx="3571875" cy="646114"/>
          </a:xfrm>
          <a:prstGeom prst="rect">
            <a:avLst/>
          </a:prstGeom>
        </p:spPr>
        <p:txBody>
          <a:bodyPr/>
          <a:lstStyle>
            <a:lvl1pPr>
              <a:defRPr>
                <a:latin typeface="+mn-lt"/>
                <a:ea typeface="+mn-ea"/>
                <a:cs typeface="+mn-cs"/>
                <a:sym typeface="Source Sans Pro Regular"/>
              </a:defRPr>
            </a:lvl1pPr>
          </a:lstStyle>
          <a:p>
            <a:r>
              <a:t>Click to add text</a:t>
            </a:r>
          </a:p>
        </p:txBody>
      </p:sp>
      <p:sp>
        <p:nvSpPr>
          <p:cNvPr id="2" name="Subtitle 5">
            <a:extLst>
              <a:ext uri="{FF2B5EF4-FFF2-40B4-BE49-F238E27FC236}">
                <a16:creationId xmlns:a16="http://schemas.microsoft.com/office/drawing/2014/main" id="{C098791B-6509-DEB3-1CDA-47A27D0F716B}"/>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9247764B-7A5E-92B7-7C66-A94AA262E3B2}"/>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5CB4A906-51B6-F74B-C3F3-833A62B86F1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6" name="Image" descr="Image">
            <a:extLst>
              <a:ext uri="{FF2B5EF4-FFF2-40B4-BE49-F238E27FC236}">
                <a16:creationId xmlns:a16="http://schemas.microsoft.com/office/drawing/2014/main" id="{C6BEC00F-777A-DE14-7AF3-97B7A10B6693}"/>
              </a:ext>
            </a:extLst>
          </p:cNvPr>
          <p:cNvPicPr>
            <a:picLocks noChangeAspect="1"/>
          </p:cNvPicPr>
          <p:nvPr userDrawn="1"/>
        </p:nvPicPr>
        <p:blipFill>
          <a:blip r:embed="rId4"/>
          <a:stretch>
            <a:fillRect/>
          </a:stretch>
        </p:blipFill>
        <p:spPr>
          <a:xfrm>
            <a:off x="-27005" y="-11679"/>
            <a:ext cx="6892228" cy="880764"/>
          </a:xfrm>
          <a:prstGeom prst="rect">
            <a:avLst/>
          </a:prstGeom>
          <a:ln w="12700">
            <a:miter lim="400000"/>
          </a:ln>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4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4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4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46" name="Title Text"/>
          <p:cNvSpPr txBox="1">
            <a:spLocks noGrp="1"/>
          </p:cNvSpPr>
          <p:nvPr>
            <p:ph type="title"/>
          </p:nvPr>
        </p:nvSpPr>
        <p:spPr>
          <a:xfrm>
            <a:off x="233916" y="843592"/>
            <a:ext cx="3264196" cy="1932377"/>
          </a:xfrm>
          <a:prstGeom prst="rect">
            <a:avLst/>
          </a:prstGeom>
        </p:spPr>
        <p:txBody>
          <a:bodyPr/>
          <a:lstStyle/>
          <a:p>
            <a:r>
              <a:t>Title Text</a:t>
            </a:r>
          </a:p>
        </p:txBody>
      </p:sp>
      <p:sp>
        <p:nvSpPr>
          <p:cNvPr id="47"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6544F1A-DE5F-BA4E-AFB3-1CF740B4AFE4}"/>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9120B082-1647-572E-1D67-83A39E3F55E8}"/>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4566F836-9B28-C1B6-2861-629E9F6F1DD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5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5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59"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62"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63" name="Title Text"/>
          <p:cNvSpPr txBox="1">
            <a:spLocks noGrp="1"/>
          </p:cNvSpPr>
          <p:nvPr>
            <p:ph type="title"/>
          </p:nvPr>
        </p:nvSpPr>
        <p:spPr>
          <a:xfrm>
            <a:off x="303490" y="462255"/>
            <a:ext cx="3264196" cy="1134296"/>
          </a:xfrm>
          <a:prstGeom prst="rect">
            <a:avLst/>
          </a:prstGeom>
        </p:spPr>
        <p:txBody>
          <a:bodyPr/>
          <a:lstStyle/>
          <a:p>
            <a:r>
              <a:t>Title Text</a:t>
            </a:r>
          </a:p>
        </p:txBody>
      </p:sp>
      <p:sp>
        <p:nvSpPr>
          <p:cNvPr id="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9EFE2072-CBB0-F1C0-256C-18C2C71CEC36}"/>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A2F17DE0-C9A1-BC4B-E9B0-36B24ED3A427}"/>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03C2B179-D1ED-97DF-CE64-EBD6B06E9B2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Rounded Rectangle 3">
            <a:extLst>
              <a:ext uri="{FF2B5EF4-FFF2-40B4-BE49-F238E27FC236}">
                <a16:creationId xmlns:a16="http://schemas.microsoft.com/office/drawing/2014/main" id="{CE1D3109-485B-0348-E4C4-C9E59AC84469}"/>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7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7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7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8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8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C4430365-D6D2-697B-90C2-230D1D4712AF}"/>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346F4E18-F4C6-8FAE-3082-A9854C385468}"/>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87D48D55-ACFF-4CB5-16CE-B48AF9807A5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4">
            <a:extLst>
              <a:ext uri="{FF2B5EF4-FFF2-40B4-BE49-F238E27FC236}">
                <a16:creationId xmlns:a16="http://schemas.microsoft.com/office/drawing/2014/main" id="{C086E666-0E3C-CA88-9391-57FC4743C817}"/>
              </a:ext>
            </a:extLst>
          </p:cNvPr>
          <p:cNvSpPr txBox="1"/>
          <p:nvPr userDrawn="1"/>
        </p:nvSpPr>
        <p:spPr>
          <a:xfrm>
            <a:off x="388936" y="885342"/>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6" name="Rounded Rectangle 3">
            <a:extLst>
              <a:ext uri="{FF2B5EF4-FFF2-40B4-BE49-F238E27FC236}">
                <a16:creationId xmlns:a16="http://schemas.microsoft.com/office/drawing/2014/main" id="{16D9215E-421F-14FE-8DF6-A0BDF6FFA9EF}"/>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9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9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0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01"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07483B26-C6D4-3231-26F4-16873E7A99E7}"/>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780C5965-BEDC-B602-8D4D-415BA08DE4B0}"/>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D7CA485A-AF0B-4D87-748D-2528D2D6BFF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5">
            <a:extLst>
              <a:ext uri="{FF2B5EF4-FFF2-40B4-BE49-F238E27FC236}">
                <a16:creationId xmlns:a16="http://schemas.microsoft.com/office/drawing/2014/main" id="{F4DBBD04-F7E2-B5A7-DF86-A9CC411C9CE4}"/>
              </a:ext>
            </a:extLst>
          </p:cNvPr>
          <p:cNvSpPr txBox="1"/>
          <p:nvPr userDrawn="1"/>
        </p:nvSpPr>
        <p:spPr>
          <a:xfrm>
            <a:off x="388936" y="377342"/>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6" name="Rounded Rectangle 3">
            <a:extLst>
              <a:ext uri="{FF2B5EF4-FFF2-40B4-BE49-F238E27FC236}">
                <a16:creationId xmlns:a16="http://schemas.microsoft.com/office/drawing/2014/main" id="{067943D2-5B1E-EE72-8A13-5DB70437F8A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1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1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19"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8A31886E-C777-9D26-A0DA-57E612CCA03A}"/>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3FD066DB-814D-F771-11C1-5874210F4F1F}"/>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2AEEB542-9055-344A-CC75-7B7B75D6309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6">
            <a:extLst>
              <a:ext uri="{FF2B5EF4-FFF2-40B4-BE49-F238E27FC236}">
                <a16:creationId xmlns:a16="http://schemas.microsoft.com/office/drawing/2014/main" id="{42D76B34-E269-41EE-8865-F906CC0FA089}"/>
              </a:ext>
            </a:extLst>
          </p:cNvPr>
          <p:cNvSpPr txBox="1"/>
          <p:nvPr userDrawn="1"/>
        </p:nvSpPr>
        <p:spPr>
          <a:xfrm>
            <a:off x="388936" y="463959"/>
            <a:ext cx="3425273"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6" name="Rounded Rectangle 3">
            <a:extLst>
              <a:ext uri="{FF2B5EF4-FFF2-40B4-BE49-F238E27FC236}">
                <a16:creationId xmlns:a16="http://schemas.microsoft.com/office/drawing/2014/main" id="{74532A17-A5D9-9AFA-5973-B13478A2A5EF}"/>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2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3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3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3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37"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7436F8CD-81CC-55D0-CE54-E3A82A9A8D9C}"/>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B25D7FC7-44E9-C977-37EF-3EB32224FC1A}"/>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3B478773-0471-C800-8A83-54F62C036BC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6">
            <a:extLst>
              <a:ext uri="{FF2B5EF4-FFF2-40B4-BE49-F238E27FC236}">
                <a16:creationId xmlns:a16="http://schemas.microsoft.com/office/drawing/2014/main" id="{4095FC13-4EA7-923B-6265-3373F2CAB496}"/>
              </a:ext>
            </a:extLst>
          </p:cNvPr>
          <p:cNvSpPr txBox="1"/>
          <p:nvPr userDrawn="1"/>
        </p:nvSpPr>
        <p:spPr>
          <a:xfrm>
            <a:off x="388936" y="885342"/>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6" name="Rounded Rectangle 3">
            <a:extLst>
              <a:ext uri="{FF2B5EF4-FFF2-40B4-BE49-F238E27FC236}">
                <a16:creationId xmlns:a16="http://schemas.microsoft.com/office/drawing/2014/main" id="{5192A233-08ED-EC90-0C4D-89B00532ED44}"/>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54"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5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58"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5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ubtitle 5">
            <a:extLst>
              <a:ext uri="{FF2B5EF4-FFF2-40B4-BE49-F238E27FC236}">
                <a16:creationId xmlns:a16="http://schemas.microsoft.com/office/drawing/2014/main" id="{8CCE83D4-59F7-EAC8-D85D-DABF84FA198D}"/>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6443553C-CA38-48FE-D173-2EA06D7EE198}"/>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3C0B1C50-57CA-F360-E59E-08BB42E1386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9"/>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0"/>
          <a:stretch>
            <a:fillRect/>
          </a:stretch>
        </p:blipFill>
        <p:spPr>
          <a:xfrm>
            <a:off x="74342" y="6310302"/>
            <a:ext cx="1548719" cy="474296"/>
          </a:xfrm>
          <a:prstGeom prst="rect">
            <a:avLst/>
          </a:prstGeom>
          <a:ln w="12700">
            <a:miter lim="400000"/>
          </a:ln>
        </p:spPr>
      </p:pic>
      <p:pic>
        <p:nvPicPr>
          <p:cNvPr id="5" name="Picture 2" descr="Picture 2"/>
          <p:cNvPicPr>
            <a:picLocks noChangeAspect="1"/>
          </p:cNvPicPr>
          <p:nvPr/>
        </p:nvPicPr>
        <p:blipFill>
          <a:blip r:embed="rId20"/>
          <a:stretch>
            <a:fillRect/>
          </a:stretch>
        </p:blipFill>
        <p:spPr>
          <a:xfrm>
            <a:off x="74342" y="6310295"/>
            <a:ext cx="1548719" cy="474296"/>
          </a:xfrm>
          <a:prstGeom prst="rect">
            <a:avLst/>
          </a:prstGeom>
          <a:ln w="12700">
            <a:miter lim="400000"/>
          </a:ln>
        </p:spPr>
      </p:pic>
      <p:sp>
        <p:nvSpPr>
          <p:cNvPr id="6" name="Subtitle 5"/>
          <p:cNvSpPr txBox="1"/>
          <p:nvPr/>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7" name="Subtitle 5"/>
          <p:cNvSpPr txBox="1"/>
          <p:nvPr/>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 name="TextBox 5"/>
          <p:cNvSpPr txBox="1"/>
          <p:nvPr/>
        </p:nvSpPr>
        <p:spPr>
          <a:xfrm>
            <a:off x="4400180" y="2670915"/>
            <a:ext cx="3721503"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609600" y="1600200"/>
            <a:ext cx="10972800" cy="1122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0831F515-9ED9-85CB-1DA0-EBFB712C4BA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15.xml"/><Relationship Id="rId4" Type="http://schemas.openxmlformats.org/officeDocument/2006/relationships/hyperlink" Target="https://www.who.int/risk-communication/guidance/download/en/"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14.xml"/><Relationship Id="rId5" Type="http://schemas.openxmlformats.org/officeDocument/2006/relationships/image" Target="../media/image19.png"/><Relationship Id="rId4" Type="http://schemas.openxmlformats.org/officeDocument/2006/relationships/image" Target="../media/image18.png"/></Relationships>
</file>

<file path=ppt/slides/_rels/slide3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14.xml"/><Relationship Id="rId4" Type="http://schemas.openxmlformats.org/officeDocument/2006/relationships/image" Target="../media/image2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14.xml"/><Relationship Id="rId5" Type="http://schemas.openxmlformats.org/officeDocument/2006/relationships/image" Target="../media/image25.png"/><Relationship Id="rId4" Type="http://schemas.openxmlformats.org/officeDocument/2006/relationships/image" Target="../media/image24.png"/></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hyperlink" Target="https://www.who.int/teams/risk-communication/epi-win-updates" TargetMode="External"/><Relationship Id="rId2" Type="http://schemas.openxmlformats.org/officeDocument/2006/relationships/hyperlink" Target="https://apps.who.int/iris/handle/10665/259807" TargetMode="External"/><Relationship Id="rId1" Type="http://schemas.openxmlformats.org/officeDocument/2006/relationships/slideLayout" Target="../slideLayouts/slideLayout5.xml"/><Relationship Id="rId6" Type="http://schemas.openxmlformats.org/officeDocument/2006/relationships/hyperlink" Target="https://www.who.int/emergencies/diseases/novel-coronavirus-2019/advice-for-public/myth-busters" TargetMode="External"/><Relationship Id="rId5" Type="http://schemas.openxmlformats.org/officeDocument/2006/relationships/hyperlink" Target="https://www.who.int/emergencies/diseases/novel-coronavirus-2019/technical-guidance-publications" TargetMode="External"/><Relationship Id="rId4" Type="http://schemas.openxmlformats.org/officeDocument/2006/relationships/hyperlink" Target="https://www.who.int/teams/risk-communication#:~:text=EPI-WIN seeks to give,COVID-19 public health emergency"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3" Type="http://schemas.openxmlformats.org/officeDocument/2006/relationships/hyperlink" Target="https://openwho.org/courses/publichealthcom" TargetMode="External"/><Relationship Id="rId2" Type="http://schemas.openxmlformats.org/officeDocument/2006/relationships/hyperlink" Target="https://openwho.org/courses/risk-communication" TargetMode="External"/><Relationship Id="rId1" Type="http://schemas.openxmlformats.org/officeDocument/2006/relationships/slideLayout" Target="../slideLayouts/slideLayout6.xml"/><Relationship Id="rId5" Type="http://schemas.openxmlformats.org/officeDocument/2006/relationships/hyperlink" Target="https://openwho.org/courses/infodemic-management-101" TargetMode="External"/><Relationship Id="rId4" Type="http://schemas.openxmlformats.org/officeDocument/2006/relationships/hyperlink" Target="https://openwho.org/courses/RCCE-COVID-19" TargetMode="Externa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1.xml"/><Relationship Id="rId4" Type="http://schemas.openxmlformats.org/officeDocument/2006/relationships/hyperlink" Target="mailto:ihrhrt@who.int"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TextBox 3"/>
          <p:cNvSpPr txBox="1"/>
          <p:nvPr/>
        </p:nvSpPr>
        <p:spPr>
          <a:xfrm>
            <a:off x="563517" y="1719659"/>
            <a:ext cx="2259582"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b="1" dirty="0"/>
              <a:t>B9.1 </a:t>
            </a:r>
          </a:p>
        </p:txBody>
      </p:sp>
      <p:sp>
        <p:nvSpPr>
          <p:cNvPr id="284" name="TextBox 10"/>
          <p:cNvSpPr txBox="1"/>
          <p:nvPr/>
        </p:nvSpPr>
        <p:spPr>
          <a:xfrm>
            <a:off x="567709" y="4147146"/>
            <a:ext cx="2333564" cy="320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solidFill>
                  <a:srgbClr val="FFFFFF"/>
                </a:solidFill>
                <a:latin typeface="+mn-lt"/>
                <a:ea typeface="+mn-ea"/>
                <a:cs typeface="+mn-cs"/>
                <a:sym typeface="Source Sans Pro Regular"/>
              </a:defRPr>
            </a:lvl1pPr>
          </a:lstStyle>
          <a:p>
            <a:r>
              <a:t>Speaker name</a:t>
            </a:r>
          </a:p>
        </p:txBody>
      </p:sp>
      <p:sp>
        <p:nvSpPr>
          <p:cNvPr id="8" name="Szövegdoboz 7">
            <a:extLst>
              <a:ext uri="{FF2B5EF4-FFF2-40B4-BE49-F238E27FC236}">
                <a16:creationId xmlns:a16="http://schemas.microsoft.com/office/drawing/2014/main" id="{450D4906-1FB9-C877-F4B7-B79306E22E3A}"/>
              </a:ext>
            </a:extLst>
          </p:cNvPr>
          <p:cNvSpPr txBox="1"/>
          <p:nvPr/>
        </p:nvSpPr>
        <p:spPr>
          <a:xfrm>
            <a:off x="563517" y="2592280"/>
            <a:ext cx="3919706"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hu-HU" sz="3200" b="1" dirty="0">
                <a:solidFill>
                  <a:schemeClr val="bg1"/>
                </a:solidFill>
                <a:latin typeface="Source Sans Pro Bold"/>
              </a:rPr>
              <a:t>Risk communication </a:t>
            </a:r>
            <a:br>
              <a:rPr lang="hu-HU" sz="3200" b="1" dirty="0">
                <a:solidFill>
                  <a:schemeClr val="bg1"/>
                </a:solidFill>
                <a:latin typeface="Source Sans Pro Bold"/>
              </a:rPr>
            </a:br>
            <a:r>
              <a:rPr lang="hu-HU" sz="3200" b="1" dirty="0">
                <a:solidFill>
                  <a:schemeClr val="bg1"/>
                </a:solidFill>
                <a:latin typeface="Source Sans Pro Bold"/>
              </a:rPr>
              <a:t>in emergencies</a:t>
            </a:r>
            <a:endParaRPr kumimoji="0" lang="hu-HU" sz="3200" b="1" i="0" u="none" strike="noStrike" cap="none" spc="0" normalizeH="0" baseline="0" dirty="0">
              <a:ln>
                <a:noFill/>
              </a:ln>
              <a:solidFill>
                <a:schemeClr val="bg1"/>
              </a:solidFill>
              <a:effectLst/>
              <a:uFillTx/>
              <a:latin typeface="Source Sans Pro Bold"/>
              <a:sym typeface="Calibri"/>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300;p7">
            <a:extLst>
              <a:ext uri="{FF2B5EF4-FFF2-40B4-BE49-F238E27FC236}">
                <a16:creationId xmlns:a16="http://schemas.microsoft.com/office/drawing/2014/main" id="{6EC7ECD9-834E-FE1D-F861-C0C63A895A4A}"/>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34999" tIns="134999" rIns="134999" bIns="134999" anchor="ctr">
            <a:normAutofit/>
          </a:bodyPr>
          <a:lstStyle>
            <a:lvl1pPr marL="0" marR="0" indent="0" algn="ctr" defTabSz="289320" rtl="0"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hangingPunct="1"/>
            <a:r>
              <a:rPr lang="en-US" b="1" dirty="0"/>
              <a:t>3. Six principles of effective risk communication</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Google Shape;630;g7510dbd89e_0_32"/>
          <p:cNvSpPr txBox="1">
            <a:spLocks noGrp="1"/>
          </p:cNvSpPr>
          <p:nvPr>
            <p:ph type="body" idx="1"/>
          </p:nvPr>
        </p:nvSpPr>
        <p:spPr>
          <a:xfrm>
            <a:off x="1984916" y="1602263"/>
            <a:ext cx="8222168" cy="3653474"/>
          </a:xfrm>
          <a:prstGeom prst="rect">
            <a:avLst/>
          </a:prstGeom>
        </p:spPr>
        <p:txBody>
          <a:bodyPr lIns="45699" tIns="45699" rIns="45699" bIns="45699"/>
          <a:lstStyle/>
          <a:p>
            <a:pPr>
              <a:lnSpc>
                <a:spcPct val="115000"/>
              </a:lnSpc>
              <a:spcBef>
                <a:spcPts val="1200"/>
              </a:spcBef>
            </a:pPr>
            <a:r>
              <a:rPr sz="2800" b="1" dirty="0">
                <a:solidFill>
                  <a:srgbClr val="C00000"/>
                </a:solidFill>
              </a:rPr>
              <a:t>The six principles of effective risk communication are:</a:t>
            </a:r>
          </a:p>
          <a:p>
            <a:pPr marL="457200" indent="-381000">
              <a:lnSpc>
                <a:spcPct val="115000"/>
              </a:lnSpc>
              <a:spcBef>
                <a:spcPts val="1200"/>
              </a:spcBef>
              <a:buClr>
                <a:srgbClr val="C00000"/>
              </a:buClr>
              <a:buSzPts val="2400"/>
              <a:buAutoNum type="arabicPeriod"/>
            </a:pPr>
            <a:r>
              <a:rPr dirty="0"/>
              <a:t>Trust</a:t>
            </a:r>
          </a:p>
          <a:p>
            <a:pPr marL="457200" indent="-381000">
              <a:lnSpc>
                <a:spcPct val="115000"/>
              </a:lnSpc>
              <a:spcBef>
                <a:spcPts val="0"/>
              </a:spcBef>
              <a:buClr>
                <a:srgbClr val="C00000"/>
              </a:buClr>
              <a:buSzPts val="2400"/>
              <a:buAutoNum type="arabicPeriod"/>
            </a:pPr>
            <a:r>
              <a:rPr dirty="0"/>
              <a:t>Communicate early and often, even in the face of uncertainty </a:t>
            </a:r>
          </a:p>
          <a:p>
            <a:pPr marL="457200" indent="-381000">
              <a:lnSpc>
                <a:spcPct val="115000"/>
              </a:lnSpc>
              <a:spcBef>
                <a:spcPts val="0"/>
              </a:spcBef>
              <a:buClr>
                <a:srgbClr val="C00000"/>
              </a:buClr>
              <a:buSzPts val="2400"/>
              <a:buAutoNum type="arabicPeriod"/>
            </a:pPr>
            <a:r>
              <a:rPr dirty="0"/>
              <a:t>Coordinate with partners</a:t>
            </a:r>
          </a:p>
          <a:p>
            <a:pPr marL="457200" indent="-381000">
              <a:lnSpc>
                <a:spcPct val="115000"/>
              </a:lnSpc>
              <a:spcBef>
                <a:spcPts val="0"/>
              </a:spcBef>
              <a:buClr>
                <a:srgbClr val="C00000"/>
              </a:buClr>
              <a:buSzPts val="2400"/>
              <a:buAutoNum type="arabicPeriod"/>
            </a:pPr>
            <a:r>
              <a:rPr dirty="0"/>
              <a:t>Listen to and involve communities</a:t>
            </a:r>
          </a:p>
          <a:p>
            <a:pPr marL="457200" indent="-381000">
              <a:lnSpc>
                <a:spcPct val="115000"/>
              </a:lnSpc>
              <a:spcBef>
                <a:spcPts val="0"/>
              </a:spcBef>
              <a:buClr>
                <a:srgbClr val="C00000"/>
              </a:buClr>
              <a:buSzPts val="2400"/>
              <a:buAutoNum type="arabicPeriod"/>
            </a:pPr>
            <a:r>
              <a:rPr dirty="0"/>
              <a:t>Combine a variety of approaches</a:t>
            </a:r>
          </a:p>
          <a:p>
            <a:pPr marL="457200" indent="-381000">
              <a:spcBef>
                <a:spcPts val="0"/>
              </a:spcBef>
              <a:buClr>
                <a:srgbClr val="C00000"/>
              </a:buClr>
              <a:buSzPts val="2400"/>
              <a:buAutoNum type="arabicPeriod"/>
            </a:pPr>
            <a:r>
              <a:rPr dirty="0"/>
              <a:t>Build risk communication capacity during peace time </a:t>
            </a:r>
          </a:p>
        </p:txBody>
      </p:sp>
      <p:sp>
        <p:nvSpPr>
          <p:cNvPr id="2" name="Title 1">
            <a:extLst>
              <a:ext uri="{FF2B5EF4-FFF2-40B4-BE49-F238E27FC236}">
                <a16:creationId xmlns:a16="http://schemas.microsoft.com/office/drawing/2014/main" id="{043D273D-619D-3FDB-B601-15CB7D29C5D0}"/>
              </a:ext>
            </a:extLst>
          </p:cNvPr>
          <p:cNvSpPr txBox="1">
            <a:spLocks/>
          </p:cNvSpPr>
          <p:nvPr/>
        </p:nvSpPr>
        <p:spPr>
          <a:xfrm>
            <a:off x="138856" y="92028"/>
            <a:ext cx="894088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Six principles of effective risk communication</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Google Shape;678;g7510dbd89e_0_109"/>
          <p:cNvSpPr txBox="1">
            <a:spLocks noGrp="1"/>
          </p:cNvSpPr>
          <p:nvPr>
            <p:ph type="body" idx="1"/>
          </p:nvPr>
        </p:nvSpPr>
        <p:spPr>
          <a:xfrm>
            <a:off x="1223533" y="833736"/>
            <a:ext cx="9744934" cy="5190528"/>
          </a:xfrm>
          <a:prstGeom prst="rect">
            <a:avLst/>
          </a:prstGeom>
        </p:spPr>
        <p:txBody>
          <a:bodyPr lIns="45699" tIns="45699" rIns="45699" bIns="45699"/>
          <a:lstStyle/>
          <a:p>
            <a:pPr defTabSz="286426">
              <a:spcBef>
                <a:spcPts val="0"/>
              </a:spcBef>
              <a:defRPr sz="2178"/>
            </a:pPr>
            <a:r>
              <a:rPr dirty="0"/>
              <a:t>Actions, behaviors and attitudes may be the basis for effective risk communication include:</a:t>
            </a:r>
          </a:p>
          <a:p>
            <a:pPr defTabSz="286426">
              <a:spcBef>
                <a:spcPts val="0"/>
              </a:spcBef>
              <a:defRPr sz="2178"/>
            </a:pPr>
            <a:endParaRPr dirty="0"/>
          </a:p>
          <a:p>
            <a:pPr defTabSz="286426">
              <a:spcBef>
                <a:spcPts val="0"/>
              </a:spcBef>
              <a:defRPr sz="2178"/>
            </a:pPr>
            <a:r>
              <a:rPr dirty="0"/>
              <a:t>Express empathy or solidarity </a:t>
            </a:r>
          </a:p>
          <a:p>
            <a:pPr defTabSz="286426">
              <a:spcBef>
                <a:spcPts val="0"/>
              </a:spcBef>
              <a:defRPr sz="2178"/>
            </a:pPr>
            <a:r>
              <a:rPr dirty="0"/>
              <a:t>E.g. “Our hearts are with the 25 people who are in hospital right now and we wish them a speedy recovery.” </a:t>
            </a:r>
          </a:p>
          <a:p>
            <a:pPr defTabSz="286426">
              <a:spcBef>
                <a:spcPts val="0"/>
              </a:spcBef>
              <a:defRPr sz="2178"/>
            </a:pPr>
            <a:endParaRPr dirty="0"/>
          </a:p>
          <a:p>
            <a:pPr defTabSz="286426">
              <a:spcBef>
                <a:spcPts val="0"/>
              </a:spcBef>
              <a:defRPr sz="2178"/>
            </a:pPr>
            <a:r>
              <a:rPr dirty="0"/>
              <a:t>Stick to what you know </a:t>
            </a:r>
          </a:p>
          <a:p>
            <a:pPr defTabSz="286426">
              <a:spcBef>
                <a:spcPts val="0"/>
              </a:spcBef>
              <a:defRPr sz="2178"/>
            </a:pPr>
            <a:r>
              <a:rPr dirty="0"/>
              <a:t>E.g. “We know that the first case became sick on 26 October. We have since recorded 30 cases in Capital Province with symptoms including high fever, chills, Headache, vomiting, diarrhea and body aches.” </a:t>
            </a:r>
          </a:p>
          <a:p>
            <a:pPr defTabSz="286426">
              <a:spcBef>
                <a:spcPts val="0"/>
              </a:spcBef>
              <a:defRPr sz="2178"/>
            </a:pPr>
            <a:endParaRPr dirty="0"/>
          </a:p>
          <a:p>
            <a:pPr defTabSz="286426">
              <a:spcBef>
                <a:spcPts val="0"/>
              </a:spcBef>
              <a:defRPr sz="2178"/>
            </a:pPr>
            <a:r>
              <a:rPr dirty="0"/>
              <a:t>Acknowledge what you don’t know </a:t>
            </a:r>
          </a:p>
          <a:p>
            <a:pPr defTabSz="286426">
              <a:spcBef>
                <a:spcPts val="0"/>
              </a:spcBef>
              <a:defRPr sz="2178"/>
            </a:pPr>
            <a:r>
              <a:rPr dirty="0"/>
              <a:t>E.g. “At the moment, we don’t have a clear picture of what is causing this disease but we are doing everything we can to find out. We have a team out in the field conducting investigations and we have sent samples to the national laboratory for testing.” </a:t>
            </a:r>
          </a:p>
        </p:txBody>
      </p:sp>
      <p:sp>
        <p:nvSpPr>
          <p:cNvPr id="2" name="Title 1">
            <a:extLst>
              <a:ext uri="{FF2B5EF4-FFF2-40B4-BE49-F238E27FC236}">
                <a16:creationId xmlns:a16="http://schemas.microsoft.com/office/drawing/2014/main" id="{32A58C53-9149-31DE-AAD9-82606C854426}"/>
              </a:ext>
            </a:extLst>
          </p:cNvPr>
          <p:cNvSpPr txBox="1">
            <a:spLocks/>
          </p:cNvSpPr>
          <p:nvPr/>
        </p:nvSpPr>
        <p:spPr>
          <a:xfrm>
            <a:off x="138856" y="92028"/>
            <a:ext cx="894088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Six principles of effective risk communication</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 name="Google Shape;678;g7510dbd89e_0_109"/>
          <p:cNvSpPr txBox="1">
            <a:spLocks noGrp="1"/>
          </p:cNvSpPr>
          <p:nvPr>
            <p:ph type="body" idx="1"/>
          </p:nvPr>
        </p:nvSpPr>
        <p:spPr>
          <a:xfrm>
            <a:off x="1196451" y="1197693"/>
            <a:ext cx="9799099" cy="4462615"/>
          </a:xfrm>
          <a:prstGeom prst="rect">
            <a:avLst/>
          </a:prstGeom>
        </p:spPr>
        <p:txBody>
          <a:bodyPr lIns="45699" tIns="45699" rIns="45699" bIns="45699"/>
          <a:lstStyle/>
          <a:p>
            <a:pPr>
              <a:spcBef>
                <a:spcPts val="0"/>
              </a:spcBef>
            </a:pPr>
            <a:r>
              <a:rPr dirty="0"/>
              <a:t>Actions, behaviors and attitudes may be the basis for effective risk communication include:</a:t>
            </a:r>
          </a:p>
          <a:p>
            <a:pPr>
              <a:spcBef>
                <a:spcPts val="0"/>
              </a:spcBef>
            </a:pPr>
            <a:endParaRPr dirty="0"/>
          </a:p>
          <a:p>
            <a:pPr>
              <a:spcBef>
                <a:spcPts val="0"/>
              </a:spcBef>
            </a:pPr>
            <a:r>
              <a:rPr dirty="0"/>
              <a:t>Say what your organization is doing </a:t>
            </a:r>
          </a:p>
          <a:p>
            <a:pPr>
              <a:spcBef>
                <a:spcPts val="0"/>
              </a:spcBef>
            </a:pPr>
            <a:r>
              <a:rPr dirty="0"/>
              <a:t>E.g. “We are investigating the outbreak and are working with the doctors at Capital Province Hospital to ensure the patients receive effective treatment.” </a:t>
            </a:r>
          </a:p>
          <a:p>
            <a:pPr>
              <a:spcBef>
                <a:spcPts val="0"/>
              </a:spcBef>
            </a:pPr>
            <a:endParaRPr dirty="0"/>
          </a:p>
          <a:p>
            <a:pPr>
              <a:spcBef>
                <a:spcPts val="0"/>
              </a:spcBef>
            </a:pPr>
            <a:r>
              <a:rPr dirty="0"/>
              <a:t>Give people something to do </a:t>
            </a:r>
            <a:endParaRPr dirty="0">
              <a:latin typeface="Source Sans Pro Bold"/>
              <a:ea typeface="Source Sans Pro Bold"/>
              <a:cs typeface="Source Sans Pro Bold"/>
              <a:sym typeface="Source Sans Pro Bold"/>
            </a:endParaRPr>
          </a:p>
          <a:p>
            <a:pPr>
              <a:spcBef>
                <a:spcPts val="0"/>
              </a:spcBef>
            </a:pPr>
            <a:r>
              <a:rPr dirty="0"/>
              <a:t>E.g. “People are advised to  boil water, cook food well and wash your hands with soap and water before preparing meals or eating and after using the toilet. If you are feeling unwell, feverish or have vomiting or diarrhea, visit your local clinic and do not go to work or school.” </a:t>
            </a:r>
          </a:p>
        </p:txBody>
      </p:sp>
      <p:sp>
        <p:nvSpPr>
          <p:cNvPr id="4" name="Title 1">
            <a:extLst>
              <a:ext uri="{FF2B5EF4-FFF2-40B4-BE49-F238E27FC236}">
                <a16:creationId xmlns:a16="http://schemas.microsoft.com/office/drawing/2014/main" id="{4B159E72-C23F-EB32-DCA9-25621DF0114C}"/>
              </a:ext>
            </a:extLst>
          </p:cNvPr>
          <p:cNvSpPr txBox="1">
            <a:spLocks/>
          </p:cNvSpPr>
          <p:nvPr/>
        </p:nvSpPr>
        <p:spPr>
          <a:xfrm>
            <a:off x="138856" y="92028"/>
            <a:ext cx="894088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Six principles of effective risk communication</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7" name="Picture 4" descr="Picture 4"/>
          <p:cNvPicPr>
            <a:picLocks noChangeAspect="1"/>
          </p:cNvPicPr>
          <p:nvPr/>
        </p:nvPicPr>
        <p:blipFill>
          <a:blip r:embed="rId3"/>
          <a:stretch>
            <a:fillRect/>
          </a:stretch>
        </p:blipFill>
        <p:spPr>
          <a:xfrm>
            <a:off x="2966017" y="1358178"/>
            <a:ext cx="6259966" cy="4723413"/>
          </a:xfrm>
          <a:prstGeom prst="rect">
            <a:avLst/>
          </a:prstGeom>
          <a:ln w="12700">
            <a:miter lim="400000"/>
          </a:ln>
        </p:spPr>
      </p:pic>
      <p:sp>
        <p:nvSpPr>
          <p:cNvPr id="348" name="TextBox 1"/>
          <p:cNvSpPr txBox="1"/>
          <p:nvPr/>
        </p:nvSpPr>
        <p:spPr>
          <a:xfrm>
            <a:off x="138856" y="776409"/>
            <a:ext cx="10699150" cy="9541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2800">
                <a:solidFill>
                  <a:schemeClr val="accent2"/>
                </a:solidFill>
                <a:latin typeface="Source Sans Pro Bold"/>
                <a:ea typeface="Source Sans Pro Bold"/>
                <a:cs typeface="Source Sans Pro Bold"/>
                <a:sym typeface="Source Sans Pro Bold"/>
              </a:defRPr>
            </a:lvl1pPr>
          </a:lstStyle>
          <a:p>
            <a:r>
              <a:rPr b="1" dirty="0"/>
              <a:t>The WHO integrated model of emergency risk communication is based on 5 pillars:</a:t>
            </a:r>
          </a:p>
        </p:txBody>
      </p:sp>
      <p:sp>
        <p:nvSpPr>
          <p:cNvPr id="4" name="Title 1">
            <a:extLst>
              <a:ext uri="{FF2B5EF4-FFF2-40B4-BE49-F238E27FC236}">
                <a16:creationId xmlns:a16="http://schemas.microsoft.com/office/drawing/2014/main" id="{1531B797-BE4D-6796-2EF0-63675ED17069}"/>
              </a:ext>
            </a:extLst>
          </p:cNvPr>
          <p:cNvSpPr txBox="1">
            <a:spLocks/>
          </p:cNvSpPr>
          <p:nvPr/>
        </p:nvSpPr>
        <p:spPr>
          <a:xfrm>
            <a:off x="138856" y="92028"/>
            <a:ext cx="894088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Six principles of effective risk communication</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0;p7">
            <a:extLst>
              <a:ext uri="{FF2B5EF4-FFF2-40B4-BE49-F238E27FC236}">
                <a16:creationId xmlns:a16="http://schemas.microsoft.com/office/drawing/2014/main" id="{AB55C97F-D29C-3B5C-3EAC-C62C45F9B903}"/>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34999" tIns="134999" rIns="134999" bIns="134999" anchor="ctr">
            <a:normAutofit/>
          </a:bodyPr>
          <a:lstStyle>
            <a:lvl1pPr marL="0" marR="0" indent="0" algn="ctr" defTabSz="289320" rtl="0"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hangingPunct="1"/>
            <a:r>
              <a:rPr lang="en-US" b="1" dirty="0"/>
              <a:t>4. What RRTs should know and perform</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Text Placeholder 2"/>
          <p:cNvSpPr txBox="1">
            <a:spLocks noGrp="1"/>
          </p:cNvSpPr>
          <p:nvPr>
            <p:ph type="body" idx="1"/>
          </p:nvPr>
        </p:nvSpPr>
        <p:spPr>
          <a:xfrm>
            <a:off x="2378927" y="1247000"/>
            <a:ext cx="8222168" cy="4654072"/>
          </a:xfrm>
          <a:prstGeom prst="rect">
            <a:avLst/>
          </a:prstGeom>
        </p:spPr>
        <p:txBody>
          <a:bodyPr/>
          <a:lstStyle/>
          <a:p>
            <a:endParaRPr/>
          </a:p>
        </p:txBody>
      </p:sp>
      <p:pic>
        <p:nvPicPr>
          <p:cNvPr id="358" name="Google Shape;686;g77cecb6c06_0_14" descr="Google Shape;686;g77cecb6c06_0_14"/>
          <p:cNvPicPr>
            <a:picLocks noChangeAspect="1"/>
          </p:cNvPicPr>
          <p:nvPr/>
        </p:nvPicPr>
        <p:blipFill>
          <a:blip r:embed="rId3"/>
          <a:stretch>
            <a:fillRect/>
          </a:stretch>
        </p:blipFill>
        <p:spPr>
          <a:xfrm>
            <a:off x="1325732" y="757984"/>
            <a:ext cx="9540536" cy="5342033"/>
          </a:xfrm>
          <a:prstGeom prst="rect">
            <a:avLst/>
          </a:prstGeom>
          <a:ln w="12700">
            <a:miter lim="400000"/>
          </a:ln>
        </p:spPr>
      </p:pic>
      <p:sp>
        <p:nvSpPr>
          <p:cNvPr id="2" name="Title 1">
            <a:extLst>
              <a:ext uri="{FF2B5EF4-FFF2-40B4-BE49-F238E27FC236}">
                <a16:creationId xmlns:a16="http://schemas.microsoft.com/office/drawing/2014/main" id="{6EEF752A-1C21-8839-CBFF-6EE991093F42}"/>
              </a:ext>
            </a:extLst>
          </p:cNvPr>
          <p:cNvSpPr txBox="1">
            <a:spLocks/>
          </p:cNvSpPr>
          <p:nvPr/>
        </p:nvSpPr>
        <p:spPr>
          <a:xfrm>
            <a:off x="138856" y="92028"/>
            <a:ext cx="894088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What RRTs should know and perform</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Google Shape;703;g8542d053ce_1_86"/>
          <p:cNvSpPr txBox="1"/>
          <p:nvPr/>
        </p:nvSpPr>
        <p:spPr>
          <a:xfrm>
            <a:off x="9494525" y="6492875"/>
            <a:ext cx="2651751" cy="2482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lvl1pPr algn="r">
              <a:defRPr sz="1200">
                <a:solidFill>
                  <a:srgbClr val="FFFFFF"/>
                </a:solidFill>
              </a:defRPr>
            </a:lvl1pPr>
          </a:lstStyle>
          <a:p>
            <a:r>
              <a:t>17</a:t>
            </a:r>
          </a:p>
        </p:txBody>
      </p:sp>
      <p:sp>
        <p:nvSpPr>
          <p:cNvPr id="365" name="Google Shape;704;g8542d053ce_1_86"/>
          <p:cNvSpPr txBox="1"/>
          <p:nvPr/>
        </p:nvSpPr>
        <p:spPr>
          <a:xfrm>
            <a:off x="7064437" y="3596195"/>
            <a:ext cx="2036517" cy="7314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lvl1pPr algn="ctr">
              <a:lnSpc>
                <a:spcPct val="80000"/>
              </a:lnSpc>
              <a:defRPr sz="2200">
                <a:solidFill>
                  <a:srgbClr val="3F3F3F"/>
                </a:solidFill>
                <a:latin typeface="+mn-lt"/>
                <a:ea typeface="+mn-ea"/>
                <a:cs typeface="+mn-cs"/>
                <a:sym typeface="Source Sans Pro Regular"/>
              </a:defRPr>
            </a:lvl1pPr>
          </a:lstStyle>
          <a:p>
            <a:r>
              <a:rPr dirty="0"/>
              <a:t>Adapted from Peter Sandman</a:t>
            </a:r>
          </a:p>
        </p:txBody>
      </p:sp>
      <p:sp>
        <p:nvSpPr>
          <p:cNvPr id="366" name="Google Shape;705;g8542d053ce_1_86"/>
          <p:cNvSpPr txBox="1"/>
          <p:nvPr/>
        </p:nvSpPr>
        <p:spPr>
          <a:xfrm>
            <a:off x="4542878" y="2363653"/>
            <a:ext cx="7079634" cy="726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lvl1pPr algn="ctr">
              <a:defRPr sz="4000">
                <a:solidFill>
                  <a:srgbClr val="C00000"/>
                </a:solidFill>
                <a:latin typeface="Source Sans Pro Bold"/>
                <a:ea typeface="Source Sans Pro Bold"/>
                <a:cs typeface="Source Sans Pro Bold"/>
                <a:sym typeface="Source Sans Pro Bold"/>
              </a:defRPr>
            </a:lvl1pPr>
          </a:lstStyle>
          <a:p>
            <a:r>
              <a:rPr b="1" dirty="0"/>
              <a:t>Risk = Hazard + Outrage</a:t>
            </a:r>
          </a:p>
        </p:txBody>
      </p:sp>
      <p:sp>
        <p:nvSpPr>
          <p:cNvPr id="2" name="Google Shape;307;p8">
            <a:extLst>
              <a:ext uri="{FF2B5EF4-FFF2-40B4-BE49-F238E27FC236}">
                <a16:creationId xmlns:a16="http://schemas.microsoft.com/office/drawing/2014/main" id="{B7294905-280E-5C1F-45AE-19AFA7BBAA56}"/>
              </a:ext>
            </a:extLst>
          </p:cNvPr>
          <p:cNvSpPr txBox="1">
            <a:spLocks/>
          </p:cNvSpPr>
          <p:nvPr/>
        </p:nvSpPr>
        <p:spPr>
          <a:xfrm>
            <a:off x="388936" y="630315"/>
            <a:ext cx="3264195" cy="8399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This is how people think about risk</a:t>
            </a:r>
            <a:endParaRPr lang="hu-HU"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iterate>
                                    <p:tmAbs val="0"/>
                                  </p:iterate>
                                  <p:childTnLst>
                                    <p:set>
                                      <p:cBhvr>
                                        <p:cTn id="6" fill="hold"/>
                                        <p:tgtEl>
                                          <p:spTgt spid="3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6" grpId="0"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1" name="Google Shape;714;g8542d053ce_1_94" descr="Google Shape;714;g8542d053ce_1_94"/>
          <p:cNvPicPr>
            <a:picLocks noChangeAspect="1"/>
          </p:cNvPicPr>
          <p:nvPr/>
        </p:nvPicPr>
        <p:blipFill>
          <a:blip r:embed="rId2"/>
          <a:stretch>
            <a:fillRect/>
          </a:stretch>
        </p:blipFill>
        <p:spPr>
          <a:xfrm>
            <a:off x="2438400" y="2525305"/>
            <a:ext cx="2130426" cy="3017367"/>
          </a:xfrm>
          <a:prstGeom prst="rect">
            <a:avLst/>
          </a:prstGeom>
          <a:ln w="12700">
            <a:miter lim="400000"/>
          </a:ln>
        </p:spPr>
      </p:pic>
      <p:pic>
        <p:nvPicPr>
          <p:cNvPr id="372" name="Google Shape;715;g8542d053ce_1_94" descr="Google Shape;715;g8542d053ce_1_94"/>
          <p:cNvPicPr>
            <a:picLocks noChangeAspect="1"/>
          </p:cNvPicPr>
          <p:nvPr/>
        </p:nvPicPr>
        <p:blipFill>
          <a:blip r:embed="rId3"/>
          <a:stretch>
            <a:fillRect/>
          </a:stretch>
        </p:blipFill>
        <p:spPr>
          <a:xfrm>
            <a:off x="7943006" y="2756412"/>
            <a:ext cx="1782194" cy="2419352"/>
          </a:xfrm>
          <a:prstGeom prst="rect">
            <a:avLst/>
          </a:prstGeom>
          <a:ln w="12700">
            <a:miter lim="400000"/>
          </a:ln>
        </p:spPr>
      </p:pic>
      <p:sp>
        <p:nvSpPr>
          <p:cNvPr id="373" name="Google Shape;716;g8542d053ce_1_94"/>
          <p:cNvSpPr txBox="1"/>
          <p:nvPr/>
        </p:nvSpPr>
        <p:spPr>
          <a:xfrm>
            <a:off x="5265425" y="2789876"/>
            <a:ext cx="1661151" cy="2796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nchor="ctr">
            <a:spAutoFit/>
          </a:bodyPr>
          <a:lstStyle>
            <a:lvl1pPr algn="ctr">
              <a:defRPr sz="17000">
                <a:solidFill>
                  <a:srgbClr val="595959"/>
                </a:solidFill>
                <a:latin typeface="+mn-lt"/>
                <a:ea typeface="+mn-ea"/>
                <a:cs typeface="+mn-cs"/>
                <a:sym typeface="Source Sans Pro Regular"/>
              </a:defRPr>
            </a:lvl1pPr>
          </a:lstStyle>
          <a:p>
            <a:r>
              <a:t>?</a:t>
            </a:r>
          </a:p>
        </p:txBody>
      </p:sp>
      <p:sp>
        <p:nvSpPr>
          <p:cNvPr id="374" name="Google Shape;717;g8542d053ce_1_94"/>
          <p:cNvSpPr txBox="1"/>
          <p:nvPr/>
        </p:nvSpPr>
        <p:spPr>
          <a:xfrm>
            <a:off x="2413206" y="5450228"/>
            <a:ext cx="2036518" cy="6463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lvl1pPr algn="ctr">
              <a:lnSpc>
                <a:spcPct val="90000"/>
              </a:lnSpc>
              <a:defRPr>
                <a:solidFill>
                  <a:srgbClr val="3F3F3F"/>
                </a:solidFill>
                <a:latin typeface="+mn-lt"/>
                <a:ea typeface="+mn-ea"/>
                <a:cs typeface="+mn-cs"/>
                <a:sym typeface="Source Sans Pro Regular"/>
              </a:defRPr>
            </a:lvl1pPr>
          </a:lstStyle>
          <a:p>
            <a:r>
              <a:t>HAZARD PERCEPTION</a:t>
            </a:r>
          </a:p>
        </p:txBody>
      </p:sp>
      <p:sp>
        <p:nvSpPr>
          <p:cNvPr id="375" name="Google Shape;718;g8542d053ce_1_94"/>
          <p:cNvSpPr txBox="1"/>
          <p:nvPr/>
        </p:nvSpPr>
        <p:spPr>
          <a:xfrm>
            <a:off x="7983473" y="5449541"/>
            <a:ext cx="2036518" cy="383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lvl1pPr algn="ctr">
              <a:lnSpc>
                <a:spcPct val="90000"/>
              </a:lnSpc>
              <a:defRPr>
                <a:solidFill>
                  <a:srgbClr val="3F3F3F"/>
                </a:solidFill>
                <a:latin typeface="+mn-lt"/>
                <a:ea typeface="+mn-ea"/>
                <a:cs typeface="+mn-cs"/>
                <a:sym typeface="Source Sans Pro Regular"/>
              </a:defRPr>
            </a:lvl1pPr>
          </a:lstStyle>
          <a:p>
            <a:r>
              <a:t>OUTRAGE</a:t>
            </a:r>
          </a:p>
        </p:txBody>
      </p:sp>
      <p:sp>
        <p:nvSpPr>
          <p:cNvPr id="376" name="Google Shape;719;g8542d053ce_1_94"/>
          <p:cNvSpPr txBox="1"/>
          <p:nvPr/>
        </p:nvSpPr>
        <p:spPr>
          <a:xfrm>
            <a:off x="4621331" y="6172337"/>
            <a:ext cx="2949338" cy="2180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lvl1pPr algn="ctr">
              <a:lnSpc>
                <a:spcPct val="80000"/>
              </a:lnSpc>
              <a:defRPr sz="1200">
                <a:solidFill>
                  <a:srgbClr val="3F3F3F"/>
                </a:solidFill>
                <a:latin typeface="+mn-lt"/>
                <a:ea typeface="+mn-ea"/>
                <a:cs typeface="+mn-cs"/>
                <a:sym typeface="Source Sans Pro Regular"/>
              </a:defRPr>
            </a:lvl1pPr>
          </a:lstStyle>
          <a:p>
            <a:r>
              <a:rPr sz="1000" dirty="0"/>
              <a:t>Adapted from Peter Sandman</a:t>
            </a:r>
          </a:p>
        </p:txBody>
      </p:sp>
      <p:sp>
        <p:nvSpPr>
          <p:cNvPr id="377" name="Rectangle 7"/>
          <p:cNvSpPr txBox="1"/>
          <p:nvPr/>
        </p:nvSpPr>
        <p:spPr>
          <a:xfrm>
            <a:off x="502951" y="1464047"/>
            <a:ext cx="11186097"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2200">
                <a:latin typeface="+mn-lt"/>
                <a:ea typeface="+mn-ea"/>
                <a:cs typeface="+mn-cs"/>
                <a:sym typeface="Source Sans Pro Regular"/>
              </a:defRPr>
            </a:lvl1pPr>
          </a:lstStyle>
          <a:p>
            <a:r>
              <a:rPr dirty="0"/>
              <a:t>Do you think that people are upset, angry or fearful because of the level of risk to them is high? Or do they perceive the level of risk as being high because they are upset, angry or fearful?</a:t>
            </a:r>
          </a:p>
        </p:txBody>
      </p:sp>
      <p:sp>
        <p:nvSpPr>
          <p:cNvPr id="6" name="Google Shape;711;g8542d053ce_1_94">
            <a:extLst>
              <a:ext uri="{FF2B5EF4-FFF2-40B4-BE49-F238E27FC236}">
                <a16:creationId xmlns:a16="http://schemas.microsoft.com/office/drawing/2014/main" id="{9D8E5AE9-4289-2AA4-1E95-ADAE2C2D3AC3}"/>
              </a:ext>
            </a:extLst>
          </p:cNvPr>
          <p:cNvSpPr txBox="1">
            <a:spLocks noGrp="1"/>
          </p:cNvSpPr>
          <p:nvPr>
            <p:ph type="title"/>
          </p:nvPr>
        </p:nvSpPr>
        <p:spPr>
          <a:xfrm>
            <a:off x="186198" y="10297"/>
            <a:ext cx="6294501" cy="880764"/>
          </a:xfrm>
          <a:prstGeom prst="rect">
            <a:avLst/>
          </a:prstGeom>
        </p:spPr>
        <p:txBody>
          <a:bodyPr lIns="45699" tIns="45699" rIns="45699" bIns="45699">
            <a:noAutofit/>
          </a:bodyPr>
          <a:lstStyle>
            <a:lvl1pPr defTabSz="266174">
              <a:defRPr sz="2576">
                <a:latin typeface="Source Sans Pro Bold"/>
                <a:ea typeface="Source Sans Pro Bold"/>
                <a:cs typeface="Source Sans Pro Bold"/>
                <a:sym typeface="Source Sans Pro Bold"/>
              </a:defRPr>
            </a:lvl1pPr>
          </a:lstStyle>
          <a:p>
            <a:r>
              <a:rPr sz="3200" b="1" dirty="0"/>
              <a:t>T</a:t>
            </a:r>
            <a:r>
              <a:rPr lang="hu-HU" sz="3200" b="1" dirty="0"/>
              <a:t>he</a:t>
            </a:r>
            <a:r>
              <a:rPr sz="3200" b="1" dirty="0"/>
              <a:t> </a:t>
            </a:r>
            <a:r>
              <a:rPr lang="hu-HU" sz="3200" b="1" dirty="0" err="1"/>
              <a:t>relationship</a:t>
            </a:r>
            <a:r>
              <a:rPr sz="3200" b="1" dirty="0"/>
              <a:t> </a:t>
            </a:r>
            <a:r>
              <a:rPr lang="hu-HU" sz="3200" b="1" dirty="0" err="1"/>
              <a:t>between</a:t>
            </a:r>
            <a:r>
              <a:rPr sz="3200" b="1" dirty="0"/>
              <a:t> </a:t>
            </a:r>
            <a:r>
              <a:rPr lang="hu-HU" sz="3200" b="1" dirty="0" err="1"/>
              <a:t>hazard</a:t>
            </a:r>
            <a:r>
              <a:rPr sz="3200" b="1" dirty="0"/>
              <a:t>  </a:t>
            </a:r>
            <a:r>
              <a:rPr lang="hu-HU" sz="3200" b="1" dirty="0" err="1"/>
              <a:t>perception</a:t>
            </a:r>
            <a:r>
              <a:rPr sz="3200" b="1" dirty="0"/>
              <a:t> </a:t>
            </a:r>
            <a:r>
              <a:rPr lang="hu-HU" sz="3200" b="1" dirty="0"/>
              <a:t>and</a:t>
            </a:r>
            <a:r>
              <a:rPr sz="3200" b="1" dirty="0"/>
              <a:t> </a:t>
            </a:r>
            <a:r>
              <a:rPr lang="hu-HU" sz="3200" b="1" dirty="0" err="1"/>
              <a:t>outrage</a:t>
            </a:r>
            <a:endParaRPr sz="3200" b="1" dirty="0"/>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0" name="Google Shape;728;g8542d053ce_1_107" descr="Google Shape;728;g8542d053ce_1_107"/>
          <p:cNvPicPr>
            <a:picLocks noChangeAspect="1"/>
          </p:cNvPicPr>
          <p:nvPr/>
        </p:nvPicPr>
        <p:blipFill>
          <a:blip r:embed="rId2"/>
          <a:stretch>
            <a:fillRect/>
          </a:stretch>
        </p:blipFill>
        <p:spPr>
          <a:xfrm>
            <a:off x="2438400" y="2209800"/>
            <a:ext cx="1140184" cy="1672042"/>
          </a:xfrm>
          <a:prstGeom prst="rect">
            <a:avLst/>
          </a:prstGeom>
          <a:ln w="12700">
            <a:miter lim="400000"/>
          </a:ln>
        </p:spPr>
      </p:pic>
      <p:pic>
        <p:nvPicPr>
          <p:cNvPr id="381" name="Google Shape;729;g8542d053ce_1_107" descr="Google Shape;729;g8542d053ce_1_107"/>
          <p:cNvPicPr>
            <a:picLocks noChangeAspect="1"/>
          </p:cNvPicPr>
          <p:nvPr/>
        </p:nvPicPr>
        <p:blipFill>
          <a:blip r:embed="rId3"/>
          <a:stretch>
            <a:fillRect/>
          </a:stretch>
        </p:blipFill>
        <p:spPr>
          <a:xfrm>
            <a:off x="8686800" y="2315016"/>
            <a:ext cx="1061034" cy="1440368"/>
          </a:xfrm>
          <a:prstGeom prst="rect">
            <a:avLst/>
          </a:prstGeom>
          <a:ln w="12700">
            <a:miter lim="400000"/>
          </a:ln>
        </p:spPr>
      </p:pic>
      <p:sp>
        <p:nvSpPr>
          <p:cNvPr id="382" name="Google Shape;730;g8542d053ce_1_107"/>
          <p:cNvSpPr txBox="1"/>
          <p:nvPr/>
        </p:nvSpPr>
        <p:spPr>
          <a:xfrm>
            <a:off x="1990232" y="3972183"/>
            <a:ext cx="2036518" cy="6463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lvl1pPr algn="ctr">
              <a:lnSpc>
                <a:spcPct val="90000"/>
              </a:lnSpc>
              <a:defRPr>
                <a:solidFill>
                  <a:srgbClr val="3F3F3F"/>
                </a:solidFill>
                <a:latin typeface="+mn-lt"/>
                <a:ea typeface="+mn-ea"/>
                <a:cs typeface="+mn-cs"/>
                <a:sym typeface="Source Sans Pro Regular"/>
              </a:defRPr>
            </a:lvl1pPr>
          </a:lstStyle>
          <a:p>
            <a:r>
              <a:t>HAZARD PERCEPTION</a:t>
            </a:r>
          </a:p>
        </p:txBody>
      </p:sp>
      <p:sp>
        <p:nvSpPr>
          <p:cNvPr id="383" name="Google Shape;731;g8542d053ce_1_107"/>
          <p:cNvSpPr txBox="1"/>
          <p:nvPr/>
        </p:nvSpPr>
        <p:spPr>
          <a:xfrm>
            <a:off x="8232650" y="3970968"/>
            <a:ext cx="2036518" cy="383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lvl1pPr algn="ctr">
              <a:lnSpc>
                <a:spcPct val="90000"/>
              </a:lnSpc>
              <a:defRPr>
                <a:solidFill>
                  <a:srgbClr val="3F3F3F"/>
                </a:solidFill>
                <a:latin typeface="+mn-lt"/>
                <a:ea typeface="+mn-ea"/>
                <a:cs typeface="+mn-cs"/>
                <a:sym typeface="Source Sans Pro Regular"/>
              </a:defRPr>
            </a:lvl1pPr>
          </a:lstStyle>
          <a:p>
            <a:r>
              <a:t>OUTRAGE</a:t>
            </a:r>
          </a:p>
        </p:txBody>
      </p:sp>
      <p:sp>
        <p:nvSpPr>
          <p:cNvPr id="384" name="Google Shape;732;g8542d053ce_1_107"/>
          <p:cNvSpPr/>
          <p:nvPr/>
        </p:nvSpPr>
        <p:spPr>
          <a:xfrm>
            <a:off x="3962400" y="2677984"/>
            <a:ext cx="4343400" cy="1"/>
          </a:xfrm>
          <a:prstGeom prst="line">
            <a:avLst/>
          </a:prstGeom>
          <a:ln w="76200">
            <a:solidFill>
              <a:srgbClr val="4A7DBA"/>
            </a:solidFill>
            <a:tailEnd type="triangle"/>
          </a:ln>
        </p:spPr>
        <p:txBody>
          <a:bodyPr lIns="45719" rIns="45719"/>
          <a:lstStyle/>
          <a:p>
            <a:endParaRPr/>
          </a:p>
        </p:txBody>
      </p:sp>
      <p:sp>
        <p:nvSpPr>
          <p:cNvPr id="385" name="Google Shape;733;g8542d053ce_1_107"/>
          <p:cNvSpPr/>
          <p:nvPr/>
        </p:nvSpPr>
        <p:spPr>
          <a:xfrm rot="10800000">
            <a:off x="3886200" y="3228989"/>
            <a:ext cx="4419600" cy="504811"/>
          </a:xfrm>
          <a:prstGeom prst="rightArrow">
            <a:avLst>
              <a:gd name="adj1" fmla="val 50000"/>
              <a:gd name="adj2" fmla="val 50000"/>
            </a:avLst>
          </a:prstGeom>
          <a:solidFill>
            <a:schemeClr val="accent1"/>
          </a:solidFill>
          <a:ln w="12700">
            <a:miter lim="400000"/>
          </a:ln>
        </p:spPr>
        <p:txBody>
          <a:bodyPr lIns="45719" rIns="45719" anchor="ctr"/>
          <a:lstStyle/>
          <a:p>
            <a:pPr algn="ctr">
              <a:defRPr>
                <a:solidFill>
                  <a:srgbClr val="FFFFFF"/>
                </a:solidFill>
                <a:latin typeface="+mn-lt"/>
                <a:ea typeface="+mn-ea"/>
                <a:cs typeface="+mn-cs"/>
                <a:sym typeface="Source Sans Pro Regular"/>
              </a:defRPr>
            </a:pPr>
            <a:endParaRPr/>
          </a:p>
        </p:txBody>
      </p:sp>
      <p:sp>
        <p:nvSpPr>
          <p:cNvPr id="386" name="Google Shape;734;g8542d053ce_1_107"/>
          <p:cNvSpPr txBox="1"/>
          <p:nvPr/>
        </p:nvSpPr>
        <p:spPr>
          <a:xfrm>
            <a:off x="5077741" y="5702415"/>
            <a:ext cx="2036518" cy="2180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lvl1pPr algn="ctr">
              <a:lnSpc>
                <a:spcPct val="80000"/>
              </a:lnSpc>
              <a:defRPr sz="1200">
                <a:solidFill>
                  <a:srgbClr val="3F3F3F"/>
                </a:solidFill>
                <a:latin typeface="+mn-lt"/>
                <a:ea typeface="+mn-ea"/>
                <a:cs typeface="+mn-cs"/>
                <a:sym typeface="Source Sans Pro Regular"/>
              </a:defRPr>
            </a:lvl1pPr>
          </a:lstStyle>
          <a:p>
            <a:r>
              <a:rPr sz="1000" dirty="0"/>
              <a:t>Adapted from Peter Sandman</a:t>
            </a:r>
          </a:p>
        </p:txBody>
      </p:sp>
      <p:grpSp>
        <p:nvGrpSpPr>
          <p:cNvPr id="389" name="Google Shape;735;g8542d053ce_1_107"/>
          <p:cNvGrpSpPr/>
          <p:nvPr/>
        </p:nvGrpSpPr>
        <p:grpSpPr>
          <a:xfrm>
            <a:off x="4764759" y="1832738"/>
            <a:ext cx="2869543" cy="2852239"/>
            <a:chOff x="0" y="0"/>
            <a:chExt cx="2869542" cy="2852238"/>
          </a:xfrm>
        </p:grpSpPr>
        <p:sp>
          <p:nvSpPr>
            <p:cNvPr id="387" name="Oval"/>
            <p:cNvSpPr/>
            <p:nvPr/>
          </p:nvSpPr>
          <p:spPr>
            <a:xfrm>
              <a:off x="-1" y="-1"/>
              <a:ext cx="2869544" cy="2852240"/>
            </a:xfrm>
            <a:prstGeom prst="ellipse">
              <a:avLst/>
            </a:prstGeom>
            <a:solidFill>
              <a:schemeClr val="accent6"/>
            </a:solidFill>
            <a:ln w="25400" cap="flat">
              <a:solidFill>
                <a:schemeClr val="accent6"/>
              </a:solidFill>
              <a:prstDash val="solid"/>
              <a:round/>
            </a:ln>
            <a:effectLst/>
          </p:spPr>
          <p:txBody>
            <a:bodyPr wrap="square" lIns="45719" tIns="45719" rIns="45719" bIns="45719" numCol="1" anchor="ctr">
              <a:noAutofit/>
            </a:bodyPr>
            <a:lstStyle/>
            <a:p>
              <a:pPr algn="ctr">
                <a:defRPr sz="1400">
                  <a:solidFill>
                    <a:srgbClr val="404040"/>
                  </a:solidFill>
                  <a:latin typeface="+mn-lt"/>
                  <a:ea typeface="+mn-ea"/>
                  <a:cs typeface="+mn-cs"/>
                  <a:sym typeface="Source Sans Pro Regular"/>
                </a:defRPr>
              </a:pPr>
              <a:endParaRPr/>
            </a:p>
          </p:txBody>
        </p:sp>
        <p:sp>
          <p:nvSpPr>
            <p:cNvPr id="388" name="People are more likely to be outraged by something which is imposed involuntarily, irreversible, poorly understood, unexpected, unfamiliar, uncontrollable, unfair and/or affects the vulnerable"/>
            <p:cNvSpPr txBox="1"/>
            <p:nvPr/>
          </p:nvSpPr>
          <p:spPr>
            <a:xfrm>
              <a:off x="478659" y="237418"/>
              <a:ext cx="1912224" cy="23774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ctr">
              <a:spAutoFit/>
            </a:bodyPr>
            <a:lstStyle>
              <a:lvl1pPr algn="ctr">
                <a:defRPr sz="1400">
                  <a:solidFill>
                    <a:srgbClr val="404040"/>
                  </a:solidFill>
                  <a:latin typeface="+mn-lt"/>
                  <a:ea typeface="+mn-ea"/>
                  <a:cs typeface="+mn-cs"/>
                  <a:sym typeface="Source Sans Pro Regular"/>
                </a:defRPr>
              </a:lvl1pPr>
            </a:lstStyle>
            <a:p>
              <a:r>
                <a:t>People are more likely to be outraged by something which is imposed involuntarily, irreversible, poorly understood, unexpected, unfamiliar, uncontrollable, unfair and/or affects the vulnerable</a:t>
              </a:r>
            </a:p>
          </p:txBody>
        </p:sp>
      </p:grpSp>
      <p:sp>
        <p:nvSpPr>
          <p:cNvPr id="390" name="Rectangle 7"/>
          <p:cNvSpPr txBox="1"/>
          <p:nvPr/>
        </p:nvSpPr>
        <p:spPr>
          <a:xfrm>
            <a:off x="1054515" y="4916270"/>
            <a:ext cx="10082970"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2200">
                <a:latin typeface="+mn-lt"/>
                <a:ea typeface="+mn-ea"/>
                <a:cs typeface="+mn-cs"/>
                <a:sym typeface="Source Sans Pro Regular"/>
              </a:defRPr>
            </a:lvl1pPr>
          </a:lstStyle>
          <a:p>
            <a:r>
              <a:rPr dirty="0"/>
              <a:t>The answer is both, but it is largely the latter. That is, people see the risk as being high because they are experiencing a high level of emotional intensity about the issue.</a:t>
            </a:r>
          </a:p>
        </p:txBody>
      </p:sp>
      <p:sp>
        <p:nvSpPr>
          <p:cNvPr id="4" name="Google Shape;711;g8542d053ce_1_94">
            <a:extLst>
              <a:ext uri="{FF2B5EF4-FFF2-40B4-BE49-F238E27FC236}">
                <a16:creationId xmlns:a16="http://schemas.microsoft.com/office/drawing/2014/main" id="{FD053BD2-5DA5-41C7-0BB8-40770D59C684}"/>
              </a:ext>
            </a:extLst>
          </p:cNvPr>
          <p:cNvSpPr txBox="1">
            <a:spLocks noGrp="1"/>
          </p:cNvSpPr>
          <p:nvPr>
            <p:ph type="title"/>
          </p:nvPr>
        </p:nvSpPr>
        <p:spPr>
          <a:xfrm>
            <a:off x="186198" y="10297"/>
            <a:ext cx="6294501" cy="880764"/>
          </a:xfrm>
          <a:prstGeom prst="rect">
            <a:avLst/>
          </a:prstGeom>
        </p:spPr>
        <p:txBody>
          <a:bodyPr lIns="45699" tIns="45699" rIns="45699" bIns="45699">
            <a:noAutofit/>
          </a:bodyPr>
          <a:lstStyle>
            <a:lvl1pPr defTabSz="266174">
              <a:defRPr sz="2576">
                <a:latin typeface="Source Sans Pro Bold"/>
                <a:ea typeface="Source Sans Pro Bold"/>
                <a:cs typeface="Source Sans Pro Bold"/>
                <a:sym typeface="Source Sans Pro Bold"/>
              </a:defRPr>
            </a:lvl1pPr>
          </a:lstStyle>
          <a:p>
            <a:r>
              <a:rPr sz="3200" b="1" dirty="0"/>
              <a:t>T</a:t>
            </a:r>
            <a:r>
              <a:rPr lang="hu-HU" sz="3200" b="1" dirty="0"/>
              <a:t>he</a:t>
            </a:r>
            <a:r>
              <a:rPr sz="3200" b="1" dirty="0"/>
              <a:t> </a:t>
            </a:r>
            <a:r>
              <a:rPr lang="hu-HU" sz="3200" b="1" dirty="0" err="1"/>
              <a:t>relationship</a:t>
            </a:r>
            <a:r>
              <a:rPr sz="3200" b="1" dirty="0"/>
              <a:t> </a:t>
            </a:r>
            <a:r>
              <a:rPr lang="hu-HU" sz="3200" b="1" dirty="0" err="1"/>
              <a:t>between</a:t>
            </a:r>
            <a:r>
              <a:rPr sz="3200" b="1" dirty="0"/>
              <a:t> </a:t>
            </a:r>
            <a:r>
              <a:rPr lang="hu-HU" sz="3200" b="1" dirty="0" err="1"/>
              <a:t>hazard</a:t>
            </a:r>
            <a:r>
              <a:rPr sz="3200" b="1" dirty="0"/>
              <a:t>  </a:t>
            </a:r>
            <a:r>
              <a:rPr lang="hu-HU" sz="3200" b="1" dirty="0" err="1"/>
              <a:t>perception</a:t>
            </a:r>
            <a:r>
              <a:rPr sz="3200" b="1" dirty="0"/>
              <a:t> </a:t>
            </a:r>
            <a:r>
              <a:rPr lang="hu-HU" sz="3200" b="1" dirty="0"/>
              <a:t>and</a:t>
            </a:r>
            <a:r>
              <a:rPr sz="3200" b="1" dirty="0"/>
              <a:t> </a:t>
            </a:r>
            <a:r>
              <a:rPr lang="hu-HU" sz="3200" b="1" dirty="0" err="1"/>
              <a:t>outrage</a:t>
            </a:r>
            <a:endParaRPr sz="3200"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 grpId="0"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Google Shape;308;p8"/>
          <p:cNvSpPr txBox="1">
            <a:spLocks noGrp="1"/>
          </p:cNvSpPr>
          <p:nvPr>
            <p:ph type="body" idx="1"/>
          </p:nvPr>
        </p:nvSpPr>
        <p:spPr>
          <a:xfrm>
            <a:off x="4273551" y="1491979"/>
            <a:ext cx="7529515" cy="3874042"/>
          </a:xfrm>
          <a:prstGeom prst="rect">
            <a:avLst/>
          </a:prstGeom>
        </p:spPr>
        <p:txBody>
          <a:bodyPr lIns="0" tIns="0" rIns="0" bIns="0" anchor="t"/>
          <a:lstStyle/>
          <a:p>
            <a:r>
              <a:rPr dirty="0"/>
              <a:t>This learning resource is part of the Rapid Response Team </a:t>
            </a:r>
            <a:r>
              <a:t>Advanced Training </a:t>
            </a:r>
            <a:r>
              <a:rPr lang="en-GB"/>
              <a:t>Package </a:t>
            </a:r>
            <a:r>
              <a:rPr dirty="0"/>
              <a:t>(RRT ATP) especially geared to RRT members.</a:t>
            </a:r>
          </a:p>
          <a:p>
            <a:endParaRPr dirty="0"/>
          </a:p>
          <a:p>
            <a:r>
              <a:rPr dirty="0"/>
              <a:t>Based on an all-hazard approach, the </a:t>
            </a:r>
            <a:r>
              <a:rPr dirty="0" err="1"/>
              <a:t>programme</a:t>
            </a:r>
            <a:r>
              <a:rPr dirty="0"/>
              <a:t> aims to provide RRT members with the advanced knowledge, skills, attitudes (KSA) and tools needed to early detect and effectively respond to  a public health event. </a:t>
            </a:r>
          </a:p>
          <a:p>
            <a:endParaRPr dirty="0"/>
          </a:p>
          <a:p>
            <a:r>
              <a:rPr dirty="0"/>
              <a:t>The RRT ATP is a component of the Rapid Response Teams Training</a:t>
            </a:r>
            <a:r>
              <a:rPr lang="fr-FR" dirty="0"/>
              <a:t> Programme.</a:t>
            </a:r>
            <a:endParaRPr dirty="0"/>
          </a:p>
        </p:txBody>
      </p:sp>
      <p:sp>
        <p:nvSpPr>
          <p:cNvPr id="4" name="Google Shape;307;p8">
            <a:extLst>
              <a:ext uri="{FF2B5EF4-FFF2-40B4-BE49-F238E27FC236}">
                <a16:creationId xmlns:a16="http://schemas.microsoft.com/office/drawing/2014/main" id="{16D85784-E44F-0664-3FA7-7623A1291590}"/>
              </a:ext>
            </a:extLst>
          </p:cNvPr>
          <p:cNvSpPr txBox="1">
            <a:spLocks/>
          </p:cNvSpPr>
          <p:nvPr/>
        </p:nvSpPr>
        <p:spPr>
          <a:xfrm>
            <a:off x="388936" y="630315"/>
            <a:ext cx="3264195" cy="8399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a:t>Introduction</a:t>
            </a:r>
            <a:endParaRPr lang="hu-HU" b="1" dirty="0"/>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 name="Google Shape;745;g8542d053ce_1_123"/>
          <p:cNvSpPr/>
          <p:nvPr/>
        </p:nvSpPr>
        <p:spPr>
          <a:xfrm flipV="1">
            <a:off x="2624616" y="1225855"/>
            <a:ext cx="1" cy="3657602"/>
          </a:xfrm>
          <a:prstGeom prst="line">
            <a:avLst/>
          </a:prstGeom>
          <a:ln w="76200">
            <a:solidFill>
              <a:srgbClr val="8CB3E3"/>
            </a:solidFill>
            <a:tailEnd type="triangle"/>
          </a:ln>
        </p:spPr>
        <p:txBody>
          <a:bodyPr lIns="45719" rIns="45719"/>
          <a:lstStyle/>
          <a:p>
            <a:endParaRPr/>
          </a:p>
        </p:txBody>
      </p:sp>
      <p:sp>
        <p:nvSpPr>
          <p:cNvPr id="395" name="Google Shape;746;g8542d053ce_1_123"/>
          <p:cNvSpPr/>
          <p:nvPr/>
        </p:nvSpPr>
        <p:spPr>
          <a:xfrm>
            <a:off x="2624616" y="4839047"/>
            <a:ext cx="5209357" cy="1"/>
          </a:xfrm>
          <a:prstGeom prst="line">
            <a:avLst/>
          </a:prstGeom>
          <a:ln w="76200">
            <a:solidFill>
              <a:srgbClr val="8CB3E3"/>
            </a:solidFill>
            <a:tailEnd type="triangle"/>
          </a:ln>
        </p:spPr>
        <p:txBody>
          <a:bodyPr lIns="45719" rIns="45719"/>
          <a:lstStyle/>
          <a:p>
            <a:endParaRPr/>
          </a:p>
        </p:txBody>
      </p:sp>
      <p:sp>
        <p:nvSpPr>
          <p:cNvPr id="396" name="Google Shape;748;g8542d053ce_1_123"/>
          <p:cNvSpPr txBox="1"/>
          <p:nvPr/>
        </p:nvSpPr>
        <p:spPr>
          <a:xfrm>
            <a:off x="4263241" y="4894658"/>
            <a:ext cx="1324394" cy="3138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lvl1pPr algn="ctr">
              <a:lnSpc>
                <a:spcPct val="90000"/>
              </a:lnSpc>
              <a:defRPr sz="1600">
                <a:solidFill>
                  <a:srgbClr val="3F3F3F"/>
                </a:solidFill>
                <a:latin typeface="+mn-lt"/>
                <a:ea typeface="+mn-ea"/>
                <a:cs typeface="+mn-cs"/>
                <a:sym typeface="Source Sans Pro Regular"/>
              </a:defRPr>
            </a:lvl1pPr>
          </a:lstStyle>
          <a:p>
            <a:r>
              <a:rPr dirty="0"/>
              <a:t>RISK</a:t>
            </a:r>
          </a:p>
        </p:txBody>
      </p:sp>
      <p:grpSp>
        <p:nvGrpSpPr>
          <p:cNvPr id="399" name="Google Shape;749;g8542d053ce_1_123"/>
          <p:cNvGrpSpPr/>
          <p:nvPr/>
        </p:nvGrpSpPr>
        <p:grpSpPr>
          <a:xfrm>
            <a:off x="5020792" y="2591053"/>
            <a:ext cx="2028583" cy="2068504"/>
            <a:chOff x="0" y="0"/>
            <a:chExt cx="2028581" cy="2068502"/>
          </a:xfrm>
        </p:grpSpPr>
        <p:sp>
          <p:nvSpPr>
            <p:cNvPr id="397" name="Oval"/>
            <p:cNvSpPr/>
            <p:nvPr/>
          </p:nvSpPr>
          <p:spPr>
            <a:xfrm>
              <a:off x="0" y="-1"/>
              <a:ext cx="2028582" cy="2068504"/>
            </a:xfrm>
            <a:prstGeom prst="ellipse">
              <a:avLst/>
            </a:prstGeom>
            <a:solidFill>
              <a:srgbClr val="D46112"/>
            </a:solidFill>
            <a:ln w="25400" cap="flat">
              <a:solidFill>
                <a:schemeClr val="accent5"/>
              </a:solidFill>
              <a:prstDash val="solid"/>
              <a:round/>
            </a:ln>
            <a:effectLst/>
          </p:spPr>
          <p:txBody>
            <a:bodyPr wrap="square" lIns="45719" tIns="45719" rIns="45719" bIns="45719" numCol="1" anchor="ctr">
              <a:noAutofit/>
            </a:bodyPr>
            <a:lstStyle/>
            <a:p>
              <a:pPr algn="ctr">
                <a:defRPr>
                  <a:solidFill>
                    <a:srgbClr val="FFFFFF"/>
                  </a:solidFill>
                  <a:latin typeface="+mn-lt"/>
                  <a:ea typeface="+mn-ea"/>
                  <a:cs typeface="+mn-cs"/>
                  <a:sym typeface="Source Sans Pro Regular"/>
                </a:defRPr>
              </a:pPr>
              <a:endParaRPr/>
            </a:p>
          </p:txBody>
        </p:sp>
        <p:sp>
          <p:nvSpPr>
            <p:cNvPr id="398" name="Precaution advocacy"/>
            <p:cNvSpPr txBox="1"/>
            <p:nvPr/>
          </p:nvSpPr>
          <p:spPr>
            <a:xfrm>
              <a:off x="355504" y="696451"/>
              <a:ext cx="1317573" cy="6756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ctr">
              <a:spAutoFit/>
            </a:bodyPr>
            <a:lstStyle>
              <a:lvl1pPr algn="ctr">
                <a:defRPr>
                  <a:solidFill>
                    <a:srgbClr val="FFFFFF"/>
                  </a:solidFill>
                  <a:latin typeface="+mn-lt"/>
                  <a:ea typeface="+mn-ea"/>
                  <a:cs typeface="+mn-cs"/>
                  <a:sym typeface="Source Sans Pro Regular"/>
                </a:defRPr>
              </a:lvl1pPr>
            </a:lstStyle>
            <a:p>
              <a:r>
                <a:rPr dirty="0"/>
                <a:t>Precaution advocacy</a:t>
              </a:r>
            </a:p>
          </p:txBody>
        </p:sp>
      </p:grpSp>
      <p:sp>
        <p:nvSpPr>
          <p:cNvPr id="400" name="Google Shape;750;g8542d053ce_1_123"/>
          <p:cNvSpPr txBox="1"/>
          <p:nvPr/>
        </p:nvSpPr>
        <p:spPr>
          <a:xfrm>
            <a:off x="4854536" y="5999873"/>
            <a:ext cx="2482928" cy="2180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lvl1pPr algn="ctr">
              <a:lnSpc>
                <a:spcPct val="80000"/>
              </a:lnSpc>
              <a:defRPr sz="1300">
                <a:solidFill>
                  <a:srgbClr val="3F3F3F"/>
                </a:solidFill>
                <a:latin typeface="+mn-lt"/>
                <a:ea typeface="+mn-ea"/>
                <a:cs typeface="+mn-cs"/>
                <a:sym typeface="Source Sans Pro Regular"/>
              </a:defRPr>
            </a:lvl1pPr>
          </a:lstStyle>
          <a:p>
            <a:r>
              <a:rPr sz="1000" dirty="0"/>
              <a:t>Adapted from Peter Sandman</a:t>
            </a:r>
          </a:p>
        </p:txBody>
      </p:sp>
      <p:grpSp>
        <p:nvGrpSpPr>
          <p:cNvPr id="403" name="Google Shape;751;g8542d053ce_1_123"/>
          <p:cNvGrpSpPr/>
          <p:nvPr/>
        </p:nvGrpSpPr>
        <p:grpSpPr>
          <a:xfrm>
            <a:off x="7259715" y="925403"/>
            <a:ext cx="2819400" cy="2819400"/>
            <a:chOff x="0" y="0"/>
            <a:chExt cx="2819400" cy="2819400"/>
          </a:xfrm>
        </p:grpSpPr>
        <p:sp>
          <p:nvSpPr>
            <p:cNvPr id="401" name="Circle"/>
            <p:cNvSpPr/>
            <p:nvPr/>
          </p:nvSpPr>
          <p:spPr>
            <a:xfrm>
              <a:off x="0" y="0"/>
              <a:ext cx="2819400" cy="2819400"/>
            </a:xfrm>
            <a:prstGeom prst="ellipse">
              <a:avLst/>
            </a:prstGeom>
            <a:solidFill>
              <a:srgbClr val="0070C0"/>
            </a:solidFill>
            <a:ln w="25400" cap="flat">
              <a:solidFill>
                <a:schemeClr val="accent6"/>
              </a:solidFill>
              <a:prstDash val="solid"/>
              <a:round/>
            </a:ln>
            <a:effectLst/>
          </p:spPr>
          <p:txBody>
            <a:bodyPr wrap="square" lIns="45719" tIns="45719" rIns="45719" bIns="45719" numCol="1" anchor="ctr">
              <a:noAutofit/>
            </a:bodyPr>
            <a:lstStyle/>
            <a:p>
              <a:pPr algn="ctr">
                <a:defRPr>
                  <a:solidFill>
                    <a:srgbClr val="FFFFFF"/>
                  </a:solidFill>
                  <a:latin typeface="+mn-lt"/>
                  <a:ea typeface="+mn-ea"/>
                  <a:cs typeface="+mn-cs"/>
                  <a:sym typeface="Source Sans Pro Regular"/>
                </a:defRPr>
              </a:pPr>
              <a:endParaRPr/>
            </a:p>
          </p:txBody>
        </p:sp>
        <p:sp>
          <p:nvSpPr>
            <p:cNvPr id="402" name="People are more comfortable with risks that feel familiar to them vs unfamiliar"/>
            <p:cNvSpPr txBox="1"/>
            <p:nvPr/>
          </p:nvSpPr>
          <p:spPr>
            <a:xfrm>
              <a:off x="471316" y="671057"/>
              <a:ext cx="1876768" cy="147728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ctr">
              <a:spAutoFit/>
            </a:bodyPr>
            <a:lstStyle>
              <a:lvl1pPr algn="ctr">
                <a:defRPr>
                  <a:solidFill>
                    <a:srgbClr val="FFFFFF"/>
                  </a:solidFill>
                  <a:latin typeface="+mn-lt"/>
                  <a:ea typeface="+mn-ea"/>
                  <a:cs typeface="+mn-cs"/>
                  <a:sym typeface="Source Sans Pro Regular"/>
                </a:defRPr>
              </a:lvl1pPr>
            </a:lstStyle>
            <a:p>
              <a:r>
                <a:rPr dirty="0"/>
                <a:t>People are more comfortable with risks that feel familiar to them vs unfamiliar</a:t>
              </a:r>
              <a:r>
                <a:rPr lang="hu-HU" dirty="0"/>
                <a:t>.</a:t>
              </a:r>
              <a:endParaRPr dirty="0"/>
            </a:p>
          </p:txBody>
        </p:sp>
      </p:grpSp>
      <p:sp>
        <p:nvSpPr>
          <p:cNvPr id="404" name="Google Shape;752;g8542d053ce_1_123"/>
          <p:cNvSpPr/>
          <p:nvPr/>
        </p:nvSpPr>
        <p:spPr>
          <a:xfrm rot="16200000">
            <a:off x="5254032" y="1615319"/>
            <a:ext cx="1562101" cy="571501"/>
          </a:xfrm>
          <a:prstGeom prst="rightArrow">
            <a:avLst>
              <a:gd name="adj1" fmla="val 50000"/>
              <a:gd name="adj2" fmla="val 50000"/>
            </a:avLst>
          </a:prstGeom>
          <a:solidFill>
            <a:srgbClr val="D46112"/>
          </a:solidFill>
          <a:ln w="12700">
            <a:miter lim="400000"/>
          </a:ln>
        </p:spPr>
        <p:txBody>
          <a:bodyPr lIns="45719" rIns="45719" anchor="ctr"/>
          <a:lstStyle/>
          <a:p>
            <a:pPr algn="ctr">
              <a:defRPr>
                <a:solidFill>
                  <a:srgbClr val="FFFFFF"/>
                </a:solidFill>
                <a:latin typeface="+mn-lt"/>
                <a:ea typeface="+mn-ea"/>
                <a:cs typeface="+mn-cs"/>
                <a:sym typeface="Source Sans Pro Regular"/>
              </a:defRPr>
            </a:pPr>
            <a:endParaRPr/>
          </a:p>
        </p:txBody>
      </p:sp>
      <p:sp>
        <p:nvSpPr>
          <p:cNvPr id="405" name="Google Shape;753;g8542d053ce_1_123"/>
          <p:cNvSpPr txBox="1"/>
          <p:nvPr/>
        </p:nvSpPr>
        <p:spPr>
          <a:xfrm>
            <a:off x="3131041" y="2375396"/>
            <a:ext cx="1889751" cy="1590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lvl1pPr>
              <a:defRPr>
                <a:solidFill>
                  <a:srgbClr val="3F3F3F"/>
                </a:solidFill>
                <a:latin typeface="+mn-lt"/>
                <a:ea typeface="+mn-ea"/>
                <a:cs typeface="+mn-cs"/>
                <a:sym typeface="Source Sans Pro Regular"/>
              </a:defRPr>
            </a:lvl1pPr>
          </a:lstStyle>
          <a:p>
            <a:r>
              <a:rPr dirty="0"/>
              <a:t>Outrage people and arouse emotion so that they take action</a:t>
            </a:r>
          </a:p>
        </p:txBody>
      </p:sp>
      <p:sp>
        <p:nvSpPr>
          <p:cNvPr id="406" name="Rectangle 6"/>
          <p:cNvSpPr txBox="1"/>
          <p:nvPr/>
        </p:nvSpPr>
        <p:spPr>
          <a:xfrm>
            <a:off x="230709" y="5231093"/>
            <a:ext cx="11730583" cy="6771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1900">
                <a:latin typeface="+mn-lt"/>
                <a:ea typeface="+mn-ea"/>
                <a:cs typeface="+mn-cs"/>
                <a:sym typeface="Source Sans Pro Regular"/>
              </a:defRPr>
            </a:lvl1pPr>
          </a:lstStyle>
          <a:p>
            <a:pPr algn="ctr"/>
            <a:r>
              <a:rPr dirty="0"/>
              <a:t>In this instance, we want to increase the emotion people feel about an issue to bring it into line with the actual risk. For example, the disturbing images on the outside of tobacco packaging, or graphic road safety commercials. </a:t>
            </a:r>
          </a:p>
        </p:txBody>
      </p:sp>
      <p:sp>
        <p:nvSpPr>
          <p:cNvPr id="407" name="Google Shape;747;g8542d053ce_1_123"/>
          <p:cNvSpPr txBox="1">
            <a:spLocks noGrp="1"/>
          </p:cNvSpPr>
          <p:nvPr>
            <p:ph type="body" idx="1"/>
          </p:nvPr>
        </p:nvSpPr>
        <p:spPr>
          <a:xfrm>
            <a:off x="1561747" y="1497839"/>
            <a:ext cx="986144" cy="384227"/>
          </a:xfrm>
          <a:prstGeom prst="rect">
            <a:avLst/>
          </a:prstGeom>
        </p:spPr>
        <p:txBody>
          <a:bodyPr lIns="45699" tIns="45699" rIns="45699" bIns="45699"/>
          <a:lstStyle>
            <a:lvl1pPr>
              <a:spcBef>
                <a:spcPts val="0"/>
              </a:spcBef>
              <a:defRPr sz="1600">
                <a:latin typeface="Source Sans Pro Bold"/>
                <a:ea typeface="Source Sans Pro Bold"/>
                <a:cs typeface="Source Sans Pro Bold"/>
                <a:sym typeface="Source Sans Pro Bold"/>
              </a:defRPr>
            </a:lvl1pPr>
          </a:lstStyle>
          <a:p>
            <a:r>
              <a:rPr dirty="0"/>
              <a:t>OUTRAGE</a:t>
            </a:r>
          </a:p>
        </p:txBody>
      </p:sp>
      <p:sp>
        <p:nvSpPr>
          <p:cNvPr id="2" name="Title 1">
            <a:extLst>
              <a:ext uri="{FF2B5EF4-FFF2-40B4-BE49-F238E27FC236}">
                <a16:creationId xmlns:a16="http://schemas.microsoft.com/office/drawing/2014/main" id="{70ECBA60-83DC-EAD5-129C-64BD0A4CF0B8}"/>
              </a:ext>
            </a:extLst>
          </p:cNvPr>
          <p:cNvSpPr txBox="1">
            <a:spLocks/>
          </p:cNvSpPr>
          <p:nvPr/>
        </p:nvSpPr>
        <p:spPr>
          <a:xfrm>
            <a:off x="138856" y="92028"/>
            <a:ext cx="5533975"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Outrage and risk</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9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fill="hold" grpId="0" nodeType="clickEffect">
                                  <p:stCondLst>
                                    <p:cond delay="0"/>
                                  </p:stCondLst>
                                  <p:iterate>
                                    <p:tmAbs val="0"/>
                                  </p:iterate>
                                  <p:childTnLst>
                                    <p:set>
                                      <p:cBhvr>
                                        <p:cTn id="10" fill="hold"/>
                                        <p:tgtEl>
                                          <p:spTgt spid="404"/>
                                        </p:tgtEl>
                                        <p:attrNameLst>
                                          <p:attrName>style.visibility</p:attrName>
                                        </p:attrNameLst>
                                      </p:cBhvr>
                                      <p:to>
                                        <p:strVal val="visible"/>
                                      </p:to>
                                    </p:set>
                                    <p:animEffect transition="in" filter="fade">
                                      <p:cBhvr>
                                        <p:cTn id="11" dur="500"/>
                                        <p:tgtEl>
                                          <p:spTgt spid="404"/>
                                        </p:tgtEl>
                                      </p:cBhvr>
                                    </p:animEffect>
                                  </p:childTnLst>
                                </p:cTn>
                              </p:par>
                            </p:childTnLst>
                          </p:cTn>
                        </p:par>
                        <p:par>
                          <p:cTn id="12" fill="hold">
                            <p:stCondLst>
                              <p:cond delay="500"/>
                            </p:stCondLst>
                            <p:childTnLst>
                              <p:par>
                                <p:cTn id="13" presetID="1" presetClass="entr" presetSubtype="0" fill="hold" grpId="0" nodeType="afterEffect">
                                  <p:stCondLst>
                                    <p:cond delay="0"/>
                                  </p:stCondLst>
                                  <p:iterate>
                                    <p:tmAbs val="0"/>
                                  </p:iterate>
                                  <p:childTnLst>
                                    <p:set>
                                      <p:cBhvr>
                                        <p:cTn id="14" fill="hold"/>
                                        <p:tgtEl>
                                          <p:spTgt spid="40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4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 grpId="0" animBg="1" advAuto="0"/>
      <p:bldP spid="403" grpId="0" animBg="1" advAuto="0"/>
      <p:bldP spid="404" grpId="0" animBg="1" advAuto="0"/>
      <p:bldP spid="405" grpId="0" animBg="1"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7" name="Google Shape;767;g8542d053ce_1_140"/>
          <p:cNvGrpSpPr/>
          <p:nvPr/>
        </p:nvGrpSpPr>
        <p:grpSpPr>
          <a:xfrm>
            <a:off x="3248949" y="1113531"/>
            <a:ext cx="2028584" cy="2068505"/>
            <a:chOff x="0" y="-1"/>
            <a:chExt cx="2028582" cy="2068504"/>
          </a:xfrm>
        </p:grpSpPr>
        <p:sp>
          <p:nvSpPr>
            <p:cNvPr id="415" name="Oval"/>
            <p:cNvSpPr/>
            <p:nvPr/>
          </p:nvSpPr>
          <p:spPr>
            <a:xfrm>
              <a:off x="0" y="-1"/>
              <a:ext cx="2028582" cy="2068504"/>
            </a:xfrm>
            <a:prstGeom prst="ellipse">
              <a:avLst/>
            </a:prstGeom>
            <a:solidFill>
              <a:srgbClr val="D46112"/>
            </a:solidFill>
            <a:ln w="25400" cap="flat">
              <a:solidFill>
                <a:schemeClr val="accent5"/>
              </a:solidFill>
              <a:prstDash val="solid"/>
              <a:round/>
            </a:ln>
            <a:effectLst/>
          </p:spPr>
          <p:txBody>
            <a:bodyPr wrap="square" lIns="45719" tIns="45719" rIns="45719" bIns="45719" numCol="1" anchor="ctr">
              <a:noAutofit/>
            </a:bodyPr>
            <a:lstStyle/>
            <a:p>
              <a:pPr algn="ctr">
                <a:defRPr sz="1600">
                  <a:solidFill>
                    <a:srgbClr val="FFFFFF"/>
                  </a:solidFill>
                  <a:latin typeface="+mn-lt"/>
                  <a:ea typeface="+mn-ea"/>
                  <a:cs typeface="+mn-cs"/>
                  <a:sym typeface="Source Sans Pro Regular"/>
                </a:defRPr>
              </a:pPr>
              <a:endParaRPr/>
            </a:p>
          </p:txBody>
        </p:sp>
        <p:sp>
          <p:nvSpPr>
            <p:cNvPr id="416" name="Outrage management"/>
            <p:cNvSpPr txBox="1"/>
            <p:nvPr/>
          </p:nvSpPr>
          <p:spPr>
            <a:xfrm>
              <a:off x="319935" y="711107"/>
              <a:ext cx="1388713" cy="64628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ctr">
              <a:spAutoFit/>
            </a:bodyPr>
            <a:lstStyle>
              <a:lvl1pPr algn="ctr">
                <a:defRPr sz="1600">
                  <a:solidFill>
                    <a:srgbClr val="FFFFFF"/>
                  </a:solidFill>
                  <a:latin typeface="+mn-lt"/>
                  <a:ea typeface="+mn-ea"/>
                  <a:cs typeface="+mn-cs"/>
                  <a:sym typeface="Source Sans Pro Regular"/>
                </a:defRPr>
              </a:lvl1pPr>
            </a:lstStyle>
            <a:p>
              <a:r>
                <a:rPr sz="1800" dirty="0"/>
                <a:t>Outrage management</a:t>
              </a:r>
            </a:p>
          </p:txBody>
        </p:sp>
      </p:grpSp>
      <p:sp>
        <p:nvSpPr>
          <p:cNvPr id="418" name="Google Shape;768;g8542d053ce_1_140"/>
          <p:cNvSpPr txBox="1"/>
          <p:nvPr/>
        </p:nvSpPr>
        <p:spPr>
          <a:xfrm>
            <a:off x="4933674" y="5985639"/>
            <a:ext cx="2324652" cy="2180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lvl1pPr algn="ctr">
              <a:lnSpc>
                <a:spcPct val="80000"/>
              </a:lnSpc>
              <a:defRPr sz="1300">
                <a:solidFill>
                  <a:srgbClr val="3F3F3F"/>
                </a:solidFill>
                <a:latin typeface="+mn-lt"/>
                <a:ea typeface="+mn-ea"/>
                <a:cs typeface="+mn-cs"/>
                <a:sym typeface="Source Sans Pro Regular"/>
              </a:defRPr>
            </a:lvl1pPr>
          </a:lstStyle>
          <a:p>
            <a:r>
              <a:rPr sz="1000" dirty="0"/>
              <a:t>Adapted from Peter Sandman</a:t>
            </a:r>
          </a:p>
        </p:txBody>
      </p:sp>
      <p:grpSp>
        <p:nvGrpSpPr>
          <p:cNvPr id="421" name="Google Shape;769;g8542d053ce_1_140"/>
          <p:cNvGrpSpPr/>
          <p:nvPr/>
        </p:nvGrpSpPr>
        <p:grpSpPr>
          <a:xfrm>
            <a:off x="7439151" y="1666988"/>
            <a:ext cx="2819400" cy="2819401"/>
            <a:chOff x="0" y="0"/>
            <a:chExt cx="2819400" cy="2819400"/>
          </a:xfrm>
        </p:grpSpPr>
        <p:sp>
          <p:nvSpPr>
            <p:cNvPr id="419" name="Circle"/>
            <p:cNvSpPr/>
            <p:nvPr/>
          </p:nvSpPr>
          <p:spPr>
            <a:xfrm>
              <a:off x="0" y="0"/>
              <a:ext cx="2819400" cy="2819400"/>
            </a:xfrm>
            <a:prstGeom prst="ellipse">
              <a:avLst/>
            </a:prstGeom>
            <a:solidFill>
              <a:srgbClr val="0070C0"/>
            </a:solidFill>
            <a:ln w="25400" cap="flat">
              <a:solidFill>
                <a:schemeClr val="accent6"/>
              </a:solidFill>
              <a:prstDash val="solid"/>
              <a:round/>
            </a:ln>
            <a:effectLst/>
          </p:spPr>
          <p:txBody>
            <a:bodyPr wrap="square" lIns="45719" tIns="45719" rIns="45719" bIns="45719" numCol="1" anchor="ctr">
              <a:noAutofit/>
            </a:bodyPr>
            <a:lstStyle/>
            <a:p>
              <a:pPr algn="ctr">
                <a:defRPr>
                  <a:solidFill>
                    <a:srgbClr val="FFFFFF"/>
                  </a:solidFill>
                  <a:latin typeface="+mn-lt"/>
                  <a:ea typeface="+mn-ea"/>
                  <a:cs typeface="+mn-cs"/>
                  <a:sym typeface="Source Sans Pro Regular"/>
                </a:defRPr>
              </a:pPr>
              <a:endParaRPr/>
            </a:p>
          </p:txBody>
        </p:sp>
        <p:sp>
          <p:nvSpPr>
            <p:cNvPr id="420" name="People cannot hear you until they feel listened to"/>
            <p:cNvSpPr txBox="1"/>
            <p:nvPr/>
          </p:nvSpPr>
          <p:spPr>
            <a:xfrm>
              <a:off x="471316" y="809558"/>
              <a:ext cx="1876768" cy="120028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ctr">
              <a:spAutoFit/>
            </a:bodyPr>
            <a:lstStyle>
              <a:lvl1pPr algn="ctr">
                <a:defRPr>
                  <a:solidFill>
                    <a:srgbClr val="FFFFFF"/>
                  </a:solidFill>
                  <a:latin typeface="+mn-lt"/>
                  <a:ea typeface="+mn-ea"/>
                  <a:cs typeface="+mn-cs"/>
                  <a:sym typeface="Source Sans Pro Regular"/>
                </a:defRPr>
              </a:lvl1pPr>
            </a:lstStyle>
            <a:p>
              <a:r>
                <a:rPr dirty="0"/>
                <a:t>People cannot hear you until they feel listened to</a:t>
              </a:r>
              <a:r>
                <a:rPr lang="hu-HU" dirty="0"/>
                <a:t>.</a:t>
              </a:r>
              <a:endParaRPr dirty="0"/>
            </a:p>
          </p:txBody>
        </p:sp>
      </p:grpSp>
      <p:sp>
        <p:nvSpPr>
          <p:cNvPr id="422" name="Google Shape;770;g8542d053ce_1_140"/>
          <p:cNvSpPr/>
          <p:nvPr/>
        </p:nvSpPr>
        <p:spPr>
          <a:xfrm rot="5400000">
            <a:off x="3807804" y="3392545"/>
            <a:ext cx="910873" cy="571501"/>
          </a:xfrm>
          <a:prstGeom prst="rightArrow">
            <a:avLst>
              <a:gd name="adj1" fmla="val 50000"/>
              <a:gd name="adj2" fmla="val 50000"/>
            </a:avLst>
          </a:prstGeom>
          <a:solidFill>
            <a:srgbClr val="D46112"/>
          </a:solidFill>
          <a:ln w="12700">
            <a:miter lim="400000"/>
          </a:ln>
        </p:spPr>
        <p:txBody>
          <a:bodyPr lIns="45719" rIns="45719" anchor="ctr"/>
          <a:lstStyle/>
          <a:p>
            <a:pPr algn="ctr">
              <a:defRPr>
                <a:solidFill>
                  <a:srgbClr val="FFFFFF"/>
                </a:solidFill>
                <a:latin typeface="+mn-lt"/>
                <a:ea typeface="+mn-ea"/>
                <a:cs typeface="+mn-cs"/>
                <a:sym typeface="Source Sans Pro Regular"/>
              </a:defRPr>
            </a:pPr>
            <a:endParaRPr/>
          </a:p>
        </p:txBody>
      </p:sp>
      <p:sp>
        <p:nvSpPr>
          <p:cNvPr id="423" name="Google Shape;771;g8542d053ce_1_140"/>
          <p:cNvSpPr txBox="1"/>
          <p:nvPr/>
        </p:nvSpPr>
        <p:spPr>
          <a:xfrm>
            <a:off x="5363664" y="2515748"/>
            <a:ext cx="2203447" cy="2577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p>
            <a:pPr>
              <a:lnSpc>
                <a:spcPct val="90000"/>
              </a:lnSpc>
              <a:defRPr>
                <a:solidFill>
                  <a:srgbClr val="3F3F3F"/>
                </a:solidFill>
                <a:latin typeface="+mn-lt"/>
                <a:ea typeface="+mn-ea"/>
                <a:cs typeface="+mn-cs"/>
                <a:sym typeface="Source Sans Pro Regular"/>
              </a:defRPr>
            </a:pPr>
            <a:r>
              <a:rPr dirty="0"/>
              <a:t>Listen!! </a:t>
            </a:r>
            <a:endParaRPr sz="1400" dirty="0"/>
          </a:p>
          <a:p>
            <a:pPr>
              <a:lnSpc>
                <a:spcPct val="90000"/>
              </a:lnSpc>
              <a:spcBef>
                <a:spcPts val="300"/>
              </a:spcBef>
              <a:defRPr>
                <a:solidFill>
                  <a:srgbClr val="3F3F3F"/>
                </a:solidFill>
                <a:latin typeface="+mn-lt"/>
                <a:ea typeface="+mn-ea"/>
                <a:cs typeface="+mn-cs"/>
                <a:sym typeface="Source Sans Pro Regular"/>
              </a:defRPr>
            </a:pPr>
            <a:endParaRPr sz="1400" dirty="0"/>
          </a:p>
          <a:p>
            <a:pPr>
              <a:lnSpc>
                <a:spcPct val="90000"/>
              </a:lnSpc>
              <a:spcBef>
                <a:spcPts val="300"/>
              </a:spcBef>
              <a:defRPr>
                <a:solidFill>
                  <a:srgbClr val="3F3F3F"/>
                </a:solidFill>
                <a:latin typeface="+mn-lt"/>
                <a:ea typeface="+mn-ea"/>
                <a:cs typeface="+mn-cs"/>
                <a:sym typeface="Source Sans Pro Regular"/>
              </a:defRPr>
            </a:pPr>
            <a:r>
              <a:rPr dirty="0"/>
              <a:t>Allow people to air their concerns.</a:t>
            </a:r>
            <a:endParaRPr sz="1400" dirty="0"/>
          </a:p>
          <a:p>
            <a:pPr>
              <a:lnSpc>
                <a:spcPct val="90000"/>
              </a:lnSpc>
              <a:spcBef>
                <a:spcPts val="300"/>
              </a:spcBef>
              <a:defRPr>
                <a:solidFill>
                  <a:srgbClr val="3F3F3F"/>
                </a:solidFill>
                <a:latin typeface="+mn-lt"/>
                <a:ea typeface="+mn-ea"/>
                <a:cs typeface="+mn-cs"/>
                <a:sym typeface="Source Sans Pro Regular"/>
              </a:defRPr>
            </a:pPr>
            <a:endParaRPr sz="1400" dirty="0"/>
          </a:p>
          <a:p>
            <a:pPr>
              <a:lnSpc>
                <a:spcPct val="90000"/>
              </a:lnSpc>
              <a:spcBef>
                <a:spcPts val="300"/>
              </a:spcBef>
              <a:defRPr>
                <a:solidFill>
                  <a:srgbClr val="3F3F3F"/>
                </a:solidFill>
                <a:latin typeface="+mn-lt"/>
                <a:ea typeface="+mn-ea"/>
                <a:cs typeface="+mn-cs"/>
                <a:sym typeface="Source Sans Pro Regular"/>
              </a:defRPr>
            </a:pPr>
            <a:r>
              <a:rPr dirty="0"/>
              <a:t>Express empathy and calmly state the facts.</a:t>
            </a:r>
            <a:endParaRPr sz="1400" dirty="0"/>
          </a:p>
          <a:p>
            <a:pPr>
              <a:lnSpc>
                <a:spcPct val="90000"/>
              </a:lnSpc>
              <a:spcBef>
                <a:spcPts val="300"/>
              </a:spcBef>
              <a:defRPr>
                <a:solidFill>
                  <a:srgbClr val="3F3F3F"/>
                </a:solidFill>
                <a:latin typeface="+mn-lt"/>
                <a:ea typeface="+mn-ea"/>
                <a:cs typeface="+mn-cs"/>
                <a:sym typeface="Source Sans Pro Regular"/>
              </a:defRPr>
            </a:pPr>
            <a:endParaRPr sz="1400" dirty="0"/>
          </a:p>
          <a:p>
            <a:pPr>
              <a:lnSpc>
                <a:spcPct val="90000"/>
              </a:lnSpc>
              <a:spcBef>
                <a:spcPts val="300"/>
              </a:spcBef>
              <a:defRPr>
                <a:solidFill>
                  <a:srgbClr val="3F3F3F"/>
                </a:solidFill>
                <a:latin typeface="+mn-lt"/>
                <a:ea typeface="+mn-ea"/>
                <a:cs typeface="+mn-cs"/>
                <a:sym typeface="Source Sans Pro Regular"/>
              </a:defRPr>
            </a:pPr>
            <a:endParaRPr sz="1400" dirty="0"/>
          </a:p>
          <a:p>
            <a:pPr>
              <a:lnSpc>
                <a:spcPct val="90000"/>
              </a:lnSpc>
              <a:spcBef>
                <a:spcPts val="300"/>
              </a:spcBef>
              <a:defRPr>
                <a:solidFill>
                  <a:srgbClr val="3F3F3F"/>
                </a:solidFill>
                <a:latin typeface="+mn-lt"/>
                <a:ea typeface="+mn-ea"/>
                <a:cs typeface="+mn-cs"/>
                <a:sym typeface="Source Sans Pro Regular"/>
              </a:defRPr>
            </a:pPr>
            <a:endParaRPr sz="1400" dirty="0"/>
          </a:p>
        </p:txBody>
      </p:sp>
      <p:sp>
        <p:nvSpPr>
          <p:cNvPr id="424" name="Rectangle 6"/>
          <p:cNvSpPr txBox="1"/>
          <p:nvPr/>
        </p:nvSpPr>
        <p:spPr>
          <a:xfrm>
            <a:off x="306167" y="5178496"/>
            <a:ext cx="11579667"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1600">
                <a:latin typeface="+mn-lt"/>
                <a:ea typeface="+mn-ea"/>
                <a:cs typeface="+mn-cs"/>
                <a:sym typeface="Source Sans Pro Regular"/>
              </a:defRPr>
            </a:lvl1pPr>
          </a:lstStyle>
          <a:p>
            <a:r>
              <a:rPr dirty="0"/>
              <a:t>Here is a situation where outrage and fear far exceeds the actual risk. What we want to do is to calm this outrage. You don’t do that by telling people that they are irrational or wrong or simply saying “don’t panic”. They need to feel understood. One of the key response measures here is to express empathy – “I understand that you are concerned about the safety of your children”.</a:t>
            </a:r>
          </a:p>
        </p:txBody>
      </p:sp>
      <p:sp>
        <p:nvSpPr>
          <p:cNvPr id="2" name="Title 1">
            <a:extLst>
              <a:ext uri="{FF2B5EF4-FFF2-40B4-BE49-F238E27FC236}">
                <a16:creationId xmlns:a16="http://schemas.microsoft.com/office/drawing/2014/main" id="{FB91A874-AC8B-0652-5805-84DA9C3BBD79}"/>
              </a:ext>
            </a:extLst>
          </p:cNvPr>
          <p:cNvSpPr txBox="1">
            <a:spLocks/>
          </p:cNvSpPr>
          <p:nvPr/>
        </p:nvSpPr>
        <p:spPr>
          <a:xfrm>
            <a:off x="138856" y="92028"/>
            <a:ext cx="5533975"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Outrage and risk</a:t>
            </a:r>
          </a:p>
        </p:txBody>
      </p:sp>
      <p:sp>
        <p:nvSpPr>
          <p:cNvPr id="7" name="Google Shape;745;g8542d053ce_1_123">
            <a:extLst>
              <a:ext uri="{FF2B5EF4-FFF2-40B4-BE49-F238E27FC236}">
                <a16:creationId xmlns:a16="http://schemas.microsoft.com/office/drawing/2014/main" id="{DFBF2600-C8A1-DA25-36B2-85049A5D471F}"/>
              </a:ext>
            </a:extLst>
          </p:cNvPr>
          <p:cNvSpPr/>
          <p:nvPr/>
        </p:nvSpPr>
        <p:spPr>
          <a:xfrm flipV="1">
            <a:off x="2624616" y="1225855"/>
            <a:ext cx="1" cy="3657602"/>
          </a:xfrm>
          <a:prstGeom prst="line">
            <a:avLst/>
          </a:prstGeom>
          <a:ln w="76200">
            <a:solidFill>
              <a:srgbClr val="8CB3E3"/>
            </a:solidFill>
            <a:tailEnd type="triangle"/>
          </a:ln>
        </p:spPr>
        <p:txBody>
          <a:bodyPr lIns="45719" rIns="45719"/>
          <a:lstStyle/>
          <a:p>
            <a:endParaRPr/>
          </a:p>
        </p:txBody>
      </p:sp>
      <p:sp>
        <p:nvSpPr>
          <p:cNvPr id="8" name="Google Shape;746;g8542d053ce_1_123">
            <a:extLst>
              <a:ext uri="{FF2B5EF4-FFF2-40B4-BE49-F238E27FC236}">
                <a16:creationId xmlns:a16="http://schemas.microsoft.com/office/drawing/2014/main" id="{BFF8200B-9B92-8532-E015-E5FA3949A1FB}"/>
              </a:ext>
            </a:extLst>
          </p:cNvPr>
          <p:cNvSpPr/>
          <p:nvPr/>
        </p:nvSpPr>
        <p:spPr>
          <a:xfrm>
            <a:off x="2624616" y="4839047"/>
            <a:ext cx="5209357" cy="1"/>
          </a:xfrm>
          <a:prstGeom prst="line">
            <a:avLst/>
          </a:prstGeom>
          <a:ln w="76200">
            <a:solidFill>
              <a:srgbClr val="8CB3E3"/>
            </a:solidFill>
            <a:tailEnd type="triangle"/>
          </a:ln>
        </p:spPr>
        <p:txBody>
          <a:bodyPr lIns="45719" rIns="45719"/>
          <a:lstStyle/>
          <a:p>
            <a:endParaRPr/>
          </a:p>
        </p:txBody>
      </p:sp>
      <p:sp>
        <p:nvSpPr>
          <p:cNvPr id="9" name="Google Shape;748;g8542d053ce_1_123">
            <a:extLst>
              <a:ext uri="{FF2B5EF4-FFF2-40B4-BE49-F238E27FC236}">
                <a16:creationId xmlns:a16="http://schemas.microsoft.com/office/drawing/2014/main" id="{4A133B46-68A8-58E0-67D6-4ACD5C140D95}"/>
              </a:ext>
            </a:extLst>
          </p:cNvPr>
          <p:cNvSpPr txBox="1"/>
          <p:nvPr/>
        </p:nvSpPr>
        <p:spPr>
          <a:xfrm>
            <a:off x="4263241" y="4894658"/>
            <a:ext cx="1324394" cy="3138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lvl1pPr algn="ctr">
              <a:lnSpc>
                <a:spcPct val="90000"/>
              </a:lnSpc>
              <a:defRPr sz="1600">
                <a:solidFill>
                  <a:srgbClr val="3F3F3F"/>
                </a:solidFill>
                <a:latin typeface="+mn-lt"/>
                <a:ea typeface="+mn-ea"/>
                <a:cs typeface="+mn-cs"/>
                <a:sym typeface="Source Sans Pro Regular"/>
              </a:defRPr>
            </a:lvl1pPr>
          </a:lstStyle>
          <a:p>
            <a:r>
              <a:rPr dirty="0"/>
              <a:t>RISK</a:t>
            </a:r>
          </a:p>
        </p:txBody>
      </p:sp>
      <p:sp>
        <p:nvSpPr>
          <p:cNvPr id="10" name="Google Shape;747;g8542d053ce_1_123">
            <a:extLst>
              <a:ext uri="{FF2B5EF4-FFF2-40B4-BE49-F238E27FC236}">
                <a16:creationId xmlns:a16="http://schemas.microsoft.com/office/drawing/2014/main" id="{EF4B0895-292B-4EB1-198C-9C02510B9AD3}"/>
              </a:ext>
            </a:extLst>
          </p:cNvPr>
          <p:cNvSpPr txBox="1">
            <a:spLocks noGrp="1"/>
          </p:cNvSpPr>
          <p:nvPr>
            <p:ph type="body" idx="1"/>
          </p:nvPr>
        </p:nvSpPr>
        <p:spPr>
          <a:xfrm>
            <a:off x="1561747" y="1497839"/>
            <a:ext cx="986144" cy="384227"/>
          </a:xfrm>
          <a:prstGeom prst="rect">
            <a:avLst/>
          </a:prstGeom>
        </p:spPr>
        <p:txBody>
          <a:bodyPr lIns="45699" tIns="45699" rIns="45699" bIns="45699"/>
          <a:lstStyle>
            <a:lvl1pPr>
              <a:spcBef>
                <a:spcPts val="0"/>
              </a:spcBef>
              <a:defRPr sz="1600">
                <a:latin typeface="Source Sans Pro Bold"/>
                <a:ea typeface="Source Sans Pro Bold"/>
                <a:cs typeface="Source Sans Pro Bold"/>
                <a:sym typeface="Source Sans Pro Bold"/>
              </a:defRPr>
            </a:lvl1pPr>
          </a:lstStyle>
          <a:p>
            <a:r>
              <a:rPr dirty="0"/>
              <a:t>OUTRAGE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4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fill="hold" grpId="0" nodeType="clickEffect">
                                  <p:stCondLst>
                                    <p:cond delay="0"/>
                                  </p:stCondLst>
                                  <p:iterate>
                                    <p:tmAbs val="0"/>
                                  </p:iterate>
                                  <p:childTnLst>
                                    <p:set>
                                      <p:cBhvr>
                                        <p:cTn id="10" fill="hold"/>
                                        <p:tgtEl>
                                          <p:spTgt spid="422"/>
                                        </p:tgtEl>
                                        <p:attrNameLst>
                                          <p:attrName>style.visibility</p:attrName>
                                        </p:attrNameLst>
                                      </p:cBhvr>
                                      <p:to>
                                        <p:strVal val="visible"/>
                                      </p:to>
                                    </p:set>
                                    <p:animEffect transition="in" filter="fade">
                                      <p:cBhvr>
                                        <p:cTn id="11" dur="500"/>
                                        <p:tgtEl>
                                          <p:spTgt spid="422"/>
                                        </p:tgtEl>
                                      </p:cBhvr>
                                    </p:animEffect>
                                  </p:childTnLst>
                                </p:cTn>
                              </p:par>
                            </p:childTnLst>
                          </p:cTn>
                        </p:par>
                        <p:par>
                          <p:cTn id="12" fill="hold">
                            <p:stCondLst>
                              <p:cond delay="500"/>
                            </p:stCondLst>
                            <p:childTnLst>
                              <p:par>
                                <p:cTn id="13" presetID="1" presetClass="entr" presetSubtype="0" fill="hold" grpId="0" nodeType="afterEffect">
                                  <p:stCondLst>
                                    <p:cond delay="0"/>
                                  </p:stCondLst>
                                  <p:iterate>
                                    <p:tmAbs val="0"/>
                                  </p:iterate>
                                  <p:childTnLst>
                                    <p:set>
                                      <p:cBhvr>
                                        <p:cTn id="14" fill="hold"/>
                                        <p:tgtEl>
                                          <p:spTgt spid="4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4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7" grpId="0" animBg="1" advAuto="0"/>
      <p:bldP spid="421" grpId="0" animBg="1" advAuto="0"/>
      <p:bldP spid="422" grpId="0" animBg="1" advAuto="0"/>
      <p:bldP spid="423" grpId="0" animBg="1"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3" name="Google Shape;784;g8542d053ce_1_156"/>
          <p:cNvGrpSpPr/>
          <p:nvPr/>
        </p:nvGrpSpPr>
        <p:grpSpPr>
          <a:xfrm>
            <a:off x="5124071" y="1286824"/>
            <a:ext cx="2287105" cy="2282684"/>
            <a:chOff x="-1" y="-1"/>
            <a:chExt cx="2287104" cy="2282682"/>
          </a:xfrm>
        </p:grpSpPr>
        <p:sp>
          <p:nvSpPr>
            <p:cNvPr id="431" name="Circle"/>
            <p:cNvSpPr/>
            <p:nvPr/>
          </p:nvSpPr>
          <p:spPr>
            <a:xfrm>
              <a:off x="-1" y="-1"/>
              <a:ext cx="2287104" cy="2282682"/>
            </a:xfrm>
            <a:prstGeom prst="ellipse">
              <a:avLst/>
            </a:prstGeom>
            <a:solidFill>
              <a:srgbClr val="D46112"/>
            </a:solidFill>
            <a:ln w="25400" cap="flat">
              <a:solidFill>
                <a:schemeClr val="accent5"/>
              </a:solidFill>
              <a:prstDash val="solid"/>
              <a:round/>
            </a:ln>
            <a:effectLst/>
          </p:spPr>
          <p:txBody>
            <a:bodyPr wrap="square" lIns="45719" tIns="45719" rIns="45719" bIns="45719" numCol="1" anchor="ctr">
              <a:noAutofit/>
            </a:bodyPr>
            <a:lstStyle/>
            <a:p>
              <a:pPr algn="ctr">
                <a:defRPr sz="1300">
                  <a:solidFill>
                    <a:srgbClr val="FFFFFF"/>
                  </a:solidFill>
                  <a:latin typeface="+mn-lt"/>
                  <a:ea typeface="+mn-ea"/>
                  <a:cs typeface="+mn-cs"/>
                  <a:sym typeface="Source Sans Pro Regular"/>
                </a:defRPr>
              </a:pPr>
              <a:endParaRPr/>
            </a:p>
          </p:txBody>
        </p:sp>
        <p:sp>
          <p:nvSpPr>
            <p:cNvPr id="432" name="Crisis communication"/>
            <p:cNvSpPr txBox="1"/>
            <p:nvPr/>
          </p:nvSpPr>
          <p:spPr>
            <a:xfrm>
              <a:off x="309651" y="818196"/>
              <a:ext cx="1667800" cy="64628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ctr">
              <a:spAutoFit/>
            </a:bodyPr>
            <a:lstStyle>
              <a:lvl1pPr algn="ctr">
                <a:defRPr sz="1300">
                  <a:solidFill>
                    <a:srgbClr val="FFFFFF"/>
                  </a:solidFill>
                  <a:latin typeface="+mn-lt"/>
                  <a:ea typeface="+mn-ea"/>
                  <a:cs typeface="+mn-cs"/>
                  <a:sym typeface="Source Sans Pro Regular"/>
                </a:defRPr>
              </a:lvl1pPr>
            </a:lstStyle>
            <a:p>
              <a:r>
                <a:rPr sz="1800" dirty="0"/>
                <a:t>Crisis communication</a:t>
              </a:r>
            </a:p>
          </p:txBody>
        </p:sp>
      </p:grpSp>
      <p:grpSp>
        <p:nvGrpSpPr>
          <p:cNvPr id="436" name="Google Shape;786;g8542d053ce_1_156"/>
          <p:cNvGrpSpPr/>
          <p:nvPr/>
        </p:nvGrpSpPr>
        <p:grpSpPr>
          <a:xfrm>
            <a:off x="7543800" y="2133600"/>
            <a:ext cx="2819400" cy="2819400"/>
            <a:chOff x="0" y="0"/>
            <a:chExt cx="2819400" cy="2819400"/>
          </a:xfrm>
        </p:grpSpPr>
        <p:sp>
          <p:nvSpPr>
            <p:cNvPr id="434" name="Circle"/>
            <p:cNvSpPr/>
            <p:nvPr/>
          </p:nvSpPr>
          <p:spPr>
            <a:xfrm>
              <a:off x="0" y="0"/>
              <a:ext cx="2819400" cy="2819400"/>
            </a:xfrm>
            <a:prstGeom prst="ellipse">
              <a:avLst/>
            </a:prstGeom>
            <a:solidFill>
              <a:srgbClr val="0070C0"/>
            </a:solidFill>
            <a:ln w="25400" cap="flat">
              <a:solidFill>
                <a:schemeClr val="accent6"/>
              </a:solidFill>
              <a:prstDash val="solid"/>
              <a:round/>
            </a:ln>
            <a:effectLst/>
          </p:spPr>
          <p:txBody>
            <a:bodyPr wrap="square" lIns="45719" tIns="45719" rIns="45719" bIns="45719" numCol="1" anchor="ctr">
              <a:noAutofit/>
            </a:bodyPr>
            <a:lstStyle/>
            <a:p>
              <a:pPr algn="ctr">
                <a:defRPr>
                  <a:solidFill>
                    <a:srgbClr val="FFFFFF"/>
                  </a:solidFill>
                  <a:latin typeface="+mn-lt"/>
                  <a:ea typeface="+mn-ea"/>
                  <a:cs typeface="+mn-cs"/>
                  <a:sym typeface="Source Sans Pro Regular"/>
                </a:defRPr>
              </a:pPr>
              <a:endParaRPr/>
            </a:p>
          </p:txBody>
        </p:sp>
        <p:sp>
          <p:nvSpPr>
            <p:cNvPr id="435" name="“We are all in this together”"/>
            <p:cNvSpPr txBox="1"/>
            <p:nvPr/>
          </p:nvSpPr>
          <p:spPr>
            <a:xfrm>
              <a:off x="471316" y="1086556"/>
              <a:ext cx="1876768" cy="64628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ctr">
              <a:spAutoFit/>
            </a:bodyPr>
            <a:lstStyle>
              <a:lvl1pPr algn="ctr">
                <a:defRPr>
                  <a:solidFill>
                    <a:srgbClr val="FFFFFF"/>
                  </a:solidFill>
                  <a:latin typeface="+mn-lt"/>
                  <a:ea typeface="+mn-ea"/>
                  <a:cs typeface="+mn-cs"/>
                  <a:sym typeface="Source Sans Pro Regular"/>
                </a:defRPr>
              </a:lvl1pPr>
            </a:lstStyle>
            <a:p>
              <a:r>
                <a:rPr dirty="0"/>
                <a:t>“We are all in this together”</a:t>
              </a:r>
              <a:r>
                <a:rPr lang="hu-HU" dirty="0"/>
                <a:t>.</a:t>
              </a:r>
              <a:endParaRPr dirty="0"/>
            </a:p>
          </p:txBody>
        </p:sp>
      </p:grpSp>
      <p:sp>
        <p:nvSpPr>
          <p:cNvPr id="437" name="Google Shape;787;g8542d053ce_1_156"/>
          <p:cNvSpPr txBox="1"/>
          <p:nvPr/>
        </p:nvSpPr>
        <p:spPr>
          <a:xfrm>
            <a:off x="2817673" y="3071014"/>
            <a:ext cx="2891135" cy="20158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p>
            <a:pPr>
              <a:defRPr>
                <a:solidFill>
                  <a:srgbClr val="3F3F3F"/>
                </a:solidFill>
                <a:latin typeface="+mn-lt"/>
                <a:ea typeface="+mn-ea"/>
                <a:cs typeface="+mn-cs"/>
                <a:sym typeface="Source Sans Pro Regular"/>
              </a:defRPr>
            </a:pPr>
            <a:r>
              <a:rPr dirty="0"/>
              <a:t>Explain what is happening</a:t>
            </a:r>
            <a:r>
              <a:rPr lang="hu-HU" dirty="0"/>
              <a:t>.</a:t>
            </a:r>
            <a:endParaRPr sz="1400" dirty="0"/>
          </a:p>
          <a:p>
            <a:pPr>
              <a:spcBef>
                <a:spcPts val="300"/>
              </a:spcBef>
              <a:defRPr>
                <a:solidFill>
                  <a:srgbClr val="3F3F3F"/>
                </a:solidFill>
                <a:latin typeface="+mn-lt"/>
                <a:ea typeface="+mn-ea"/>
                <a:cs typeface="+mn-cs"/>
                <a:sym typeface="Source Sans Pro Regular"/>
              </a:defRPr>
            </a:pPr>
            <a:endParaRPr sz="1400" dirty="0"/>
          </a:p>
          <a:p>
            <a:pPr>
              <a:spcBef>
                <a:spcPts val="300"/>
              </a:spcBef>
              <a:defRPr>
                <a:solidFill>
                  <a:srgbClr val="3F3F3F"/>
                </a:solidFill>
                <a:latin typeface="+mn-lt"/>
                <a:ea typeface="+mn-ea"/>
                <a:cs typeface="+mn-cs"/>
                <a:sym typeface="Source Sans Pro Regular"/>
              </a:defRPr>
            </a:pPr>
            <a:r>
              <a:rPr dirty="0"/>
              <a:t>Deal with emotions</a:t>
            </a:r>
            <a:r>
              <a:rPr lang="hu-HU" dirty="0"/>
              <a:t>.</a:t>
            </a:r>
            <a:endParaRPr sz="1400" dirty="0"/>
          </a:p>
          <a:p>
            <a:pPr>
              <a:spcBef>
                <a:spcPts val="300"/>
              </a:spcBef>
              <a:defRPr>
                <a:solidFill>
                  <a:srgbClr val="3F3F3F"/>
                </a:solidFill>
                <a:latin typeface="+mn-lt"/>
                <a:ea typeface="+mn-ea"/>
                <a:cs typeface="+mn-cs"/>
                <a:sym typeface="Source Sans Pro Regular"/>
              </a:defRPr>
            </a:pPr>
            <a:endParaRPr sz="1400" dirty="0"/>
          </a:p>
          <a:p>
            <a:pPr>
              <a:spcBef>
                <a:spcPts val="300"/>
              </a:spcBef>
              <a:defRPr>
                <a:solidFill>
                  <a:srgbClr val="3F3F3F"/>
                </a:solidFill>
                <a:latin typeface="+mn-lt"/>
                <a:ea typeface="+mn-ea"/>
                <a:cs typeface="+mn-cs"/>
                <a:sym typeface="Source Sans Pro Regular"/>
              </a:defRPr>
            </a:pPr>
            <a:r>
              <a:rPr dirty="0"/>
              <a:t>Solidarity is key</a:t>
            </a:r>
            <a:r>
              <a:rPr lang="hu-HU" dirty="0"/>
              <a:t>.</a:t>
            </a:r>
            <a:endParaRPr sz="1400" dirty="0"/>
          </a:p>
          <a:p>
            <a:pPr>
              <a:spcBef>
                <a:spcPts val="300"/>
              </a:spcBef>
              <a:defRPr>
                <a:solidFill>
                  <a:srgbClr val="3F3F3F"/>
                </a:solidFill>
                <a:latin typeface="+mn-lt"/>
                <a:ea typeface="+mn-ea"/>
                <a:cs typeface="+mn-cs"/>
                <a:sym typeface="Source Sans Pro Regular"/>
              </a:defRPr>
            </a:pPr>
            <a:endParaRPr sz="1400" dirty="0"/>
          </a:p>
          <a:p>
            <a:pPr>
              <a:spcBef>
                <a:spcPts val="300"/>
              </a:spcBef>
              <a:defRPr>
                <a:solidFill>
                  <a:srgbClr val="3F3F3F"/>
                </a:solidFill>
                <a:latin typeface="+mn-lt"/>
                <a:ea typeface="+mn-ea"/>
                <a:cs typeface="+mn-cs"/>
                <a:sym typeface="Source Sans Pro Regular"/>
              </a:defRPr>
            </a:pPr>
            <a:endParaRPr sz="1400" dirty="0"/>
          </a:p>
        </p:txBody>
      </p:sp>
      <p:sp>
        <p:nvSpPr>
          <p:cNvPr id="438" name="Rectangle 4"/>
          <p:cNvSpPr txBox="1"/>
          <p:nvPr/>
        </p:nvSpPr>
        <p:spPr>
          <a:xfrm>
            <a:off x="208974" y="5469466"/>
            <a:ext cx="1177405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1600">
                <a:latin typeface="+mn-lt"/>
                <a:ea typeface="+mn-ea"/>
                <a:cs typeface="+mn-cs"/>
                <a:sym typeface="Source Sans Pro Regular"/>
              </a:defRPr>
            </a:lvl1pPr>
          </a:lstStyle>
          <a:p>
            <a:pPr algn="ctr"/>
            <a:r>
              <a:rPr dirty="0"/>
              <a:t>This is a situation where the perception of risk is high and understandably so. This is the real national or even international crisis that we are all preparing for. </a:t>
            </a:r>
          </a:p>
        </p:txBody>
      </p:sp>
      <p:sp>
        <p:nvSpPr>
          <p:cNvPr id="4" name="Google Shape;745;g8542d053ce_1_123">
            <a:extLst>
              <a:ext uri="{FF2B5EF4-FFF2-40B4-BE49-F238E27FC236}">
                <a16:creationId xmlns:a16="http://schemas.microsoft.com/office/drawing/2014/main" id="{94D2B7BA-CAB6-40D6-36BE-7B6B58D34D8A}"/>
              </a:ext>
            </a:extLst>
          </p:cNvPr>
          <p:cNvSpPr/>
          <p:nvPr/>
        </p:nvSpPr>
        <p:spPr>
          <a:xfrm flipV="1">
            <a:off x="2624616" y="1225855"/>
            <a:ext cx="1" cy="3657602"/>
          </a:xfrm>
          <a:prstGeom prst="line">
            <a:avLst/>
          </a:prstGeom>
          <a:ln w="76200">
            <a:solidFill>
              <a:srgbClr val="8CB3E3"/>
            </a:solidFill>
            <a:tailEnd type="triangle"/>
          </a:ln>
        </p:spPr>
        <p:txBody>
          <a:bodyPr lIns="45719" rIns="45719"/>
          <a:lstStyle/>
          <a:p>
            <a:endParaRPr/>
          </a:p>
        </p:txBody>
      </p:sp>
      <p:sp>
        <p:nvSpPr>
          <p:cNvPr id="5" name="Google Shape;746;g8542d053ce_1_123">
            <a:extLst>
              <a:ext uri="{FF2B5EF4-FFF2-40B4-BE49-F238E27FC236}">
                <a16:creationId xmlns:a16="http://schemas.microsoft.com/office/drawing/2014/main" id="{F5ACCFF4-D45E-BE58-8550-38FBE63C98C8}"/>
              </a:ext>
            </a:extLst>
          </p:cNvPr>
          <p:cNvSpPr/>
          <p:nvPr/>
        </p:nvSpPr>
        <p:spPr>
          <a:xfrm>
            <a:off x="2624616" y="4839047"/>
            <a:ext cx="5209357" cy="1"/>
          </a:xfrm>
          <a:prstGeom prst="line">
            <a:avLst/>
          </a:prstGeom>
          <a:ln w="76200">
            <a:solidFill>
              <a:srgbClr val="8CB3E3"/>
            </a:solidFill>
            <a:tailEnd type="triangle"/>
          </a:ln>
        </p:spPr>
        <p:txBody>
          <a:bodyPr lIns="45719" rIns="45719"/>
          <a:lstStyle/>
          <a:p>
            <a:endParaRPr/>
          </a:p>
        </p:txBody>
      </p:sp>
      <p:sp>
        <p:nvSpPr>
          <p:cNvPr id="6" name="Google Shape;748;g8542d053ce_1_123">
            <a:extLst>
              <a:ext uri="{FF2B5EF4-FFF2-40B4-BE49-F238E27FC236}">
                <a16:creationId xmlns:a16="http://schemas.microsoft.com/office/drawing/2014/main" id="{5FEFC576-0B6B-5F81-9D61-10B056E2F2A7}"/>
              </a:ext>
            </a:extLst>
          </p:cNvPr>
          <p:cNvSpPr txBox="1"/>
          <p:nvPr/>
        </p:nvSpPr>
        <p:spPr>
          <a:xfrm>
            <a:off x="4263241" y="4894658"/>
            <a:ext cx="1324394" cy="3138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lvl1pPr algn="ctr">
              <a:lnSpc>
                <a:spcPct val="90000"/>
              </a:lnSpc>
              <a:defRPr sz="1600">
                <a:solidFill>
                  <a:srgbClr val="3F3F3F"/>
                </a:solidFill>
                <a:latin typeface="+mn-lt"/>
                <a:ea typeface="+mn-ea"/>
                <a:cs typeface="+mn-cs"/>
                <a:sym typeface="Source Sans Pro Regular"/>
              </a:defRPr>
            </a:lvl1pPr>
          </a:lstStyle>
          <a:p>
            <a:r>
              <a:rPr dirty="0"/>
              <a:t>RISK</a:t>
            </a:r>
          </a:p>
        </p:txBody>
      </p:sp>
      <p:sp>
        <p:nvSpPr>
          <p:cNvPr id="7" name="Google Shape;747;g8542d053ce_1_123">
            <a:extLst>
              <a:ext uri="{FF2B5EF4-FFF2-40B4-BE49-F238E27FC236}">
                <a16:creationId xmlns:a16="http://schemas.microsoft.com/office/drawing/2014/main" id="{AA78500D-DAB0-457A-830F-387A80A75769}"/>
              </a:ext>
            </a:extLst>
          </p:cNvPr>
          <p:cNvSpPr txBox="1">
            <a:spLocks noGrp="1"/>
          </p:cNvSpPr>
          <p:nvPr>
            <p:ph type="body" idx="1"/>
          </p:nvPr>
        </p:nvSpPr>
        <p:spPr>
          <a:xfrm>
            <a:off x="1561747" y="1497839"/>
            <a:ext cx="986144" cy="384227"/>
          </a:xfrm>
          <a:prstGeom prst="rect">
            <a:avLst/>
          </a:prstGeom>
        </p:spPr>
        <p:txBody>
          <a:bodyPr lIns="45699" tIns="45699" rIns="45699" bIns="45699"/>
          <a:lstStyle>
            <a:lvl1pPr>
              <a:spcBef>
                <a:spcPts val="0"/>
              </a:spcBef>
              <a:defRPr sz="1600">
                <a:latin typeface="Source Sans Pro Bold"/>
                <a:ea typeface="Source Sans Pro Bold"/>
                <a:cs typeface="Source Sans Pro Bold"/>
                <a:sym typeface="Source Sans Pro Bold"/>
              </a:defRPr>
            </a:lvl1pPr>
          </a:lstStyle>
          <a:p>
            <a:r>
              <a:rPr dirty="0"/>
              <a:t>OUTRAGE</a:t>
            </a:r>
          </a:p>
        </p:txBody>
      </p:sp>
      <p:sp>
        <p:nvSpPr>
          <p:cNvPr id="8" name="Title 1">
            <a:extLst>
              <a:ext uri="{FF2B5EF4-FFF2-40B4-BE49-F238E27FC236}">
                <a16:creationId xmlns:a16="http://schemas.microsoft.com/office/drawing/2014/main" id="{C5BBB07F-FB99-2B15-9E02-C55770080458}"/>
              </a:ext>
            </a:extLst>
          </p:cNvPr>
          <p:cNvSpPr txBox="1">
            <a:spLocks/>
          </p:cNvSpPr>
          <p:nvPr/>
        </p:nvSpPr>
        <p:spPr>
          <a:xfrm>
            <a:off x="138856" y="92028"/>
            <a:ext cx="5533975"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Outrage and risk</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iterate>
                                    <p:tmAbs val="0"/>
                                  </p:iterate>
                                  <p:childTnLst>
                                    <p:set>
                                      <p:cBhvr>
                                        <p:cTn id="6" fill="hold"/>
                                        <p:tgtEl>
                                          <p:spTgt spid="4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4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6" grpId="0" animBg="1" advAuto="0"/>
      <p:bldP spid="437" grpId="0" animBg="1" advAuto="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0;p7">
            <a:extLst>
              <a:ext uri="{FF2B5EF4-FFF2-40B4-BE49-F238E27FC236}">
                <a16:creationId xmlns:a16="http://schemas.microsoft.com/office/drawing/2014/main" id="{1FB96E8F-69E7-8B63-661A-75665BDCBFF2}"/>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34999" tIns="134999" rIns="134999" bIns="134999" anchor="ctr">
            <a:normAutofit/>
          </a:bodyPr>
          <a:lstStyle>
            <a:lvl1pPr marL="0" marR="0" indent="0" algn="ctr" defTabSz="289320" rtl="0"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hangingPunct="1"/>
            <a:r>
              <a:rPr lang="en-US" b="1" dirty="0"/>
              <a:t>T</a:t>
            </a:r>
            <a:r>
              <a:rPr lang="hu-HU" b="1" dirty="0"/>
              <a:t>his</a:t>
            </a:r>
            <a:r>
              <a:rPr lang="en-US" b="1" dirty="0"/>
              <a:t> </a:t>
            </a:r>
            <a:r>
              <a:rPr lang="hu-HU" b="1" dirty="0"/>
              <a:t>is</a:t>
            </a:r>
            <a:r>
              <a:rPr lang="en-US" b="1" dirty="0"/>
              <a:t> </a:t>
            </a:r>
            <a:r>
              <a:rPr lang="hu-HU" b="1" dirty="0"/>
              <a:t>why</a:t>
            </a:r>
            <a:r>
              <a:rPr lang="en-US" b="1" dirty="0"/>
              <a:t> </a:t>
            </a:r>
            <a:r>
              <a:rPr lang="hu-HU" b="1" dirty="0"/>
              <a:t>listening</a:t>
            </a:r>
            <a:r>
              <a:rPr lang="en-US" b="1" dirty="0"/>
              <a:t> </a:t>
            </a:r>
            <a:r>
              <a:rPr lang="hu-HU" b="1" dirty="0"/>
              <a:t>is</a:t>
            </a:r>
            <a:r>
              <a:rPr lang="en-US" b="1" dirty="0"/>
              <a:t> </a:t>
            </a:r>
            <a:r>
              <a:rPr lang="hu-HU" b="1" dirty="0"/>
              <a:t>so</a:t>
            </a:r>
            <a:r>
              <a:rPr lang="en-US" b="1" dirty="0"/>
              <a:t> </a:t>
            </a:r>
            <a:r>
              <a:rPr lang="hu-HU" b="1" dirty="0"/>
              <a:t>important!</a:t>
            </a:r>
            <a:endParaRPr lang="en-US" b="1" dirty="0"/>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 name="Google Shape;803;g8542d053ce_1_179"/>
          <p:cNvSpPr txBox="1"/>
          <p:nvPr/>
        </p:nvSpPr>
        <p:spPr>
          <a:xfrm>
            <a:off x="12020238" y="6588125"/>
            <a:ext cx="126037" cy="3935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lvl1pPr algn="r">
              <a:defRPr sz="1000">
                <a:solidFill>
                  <a:srgbClr val="FFFFFF"/>
                </a:solidFill>
              </a:defRPr>
            </a:lvl1pPr>
          </a:lstStyle>
          <a:p>
            <a:r>
              <a:t>24</a:t>
            </a:r>
          </a:p>
        </p:txBody>
      </p:sp>
      <p:sp>
        <p:nvSpPr>
          <p:cNvPr id="444" name="Google Shape;804;g8542d053ce_1_179"/>
          <p:cNvSpPr txBox="1"/>
          <p:nvPr/>
        </p:nvSpPr>
        <p:spPr>
          <a:xfrm>
            <a:off x="2355112" y="2214900"/>
            <a:ext cx="3870951" cy="20338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p>
            <a:pPr>
              <a:defRPr sz="2400">
                <a:solidFill>
                  <a:srgbClr val="3F3F3F"/>
                </a:solidFill>
                <a:latin typeface="+mn-lt"/>
                <a:ea typeface="+mn-ea"/>
                <a:cs typeface="+mn-cs"/>
                <a:sym typeface="Source Sans Pro Regular"/>
              </a:defRPr>
            </a:pPr>
            <a:r>
              <a:rPr dirty="0"/>
              <a:t>Formal methods:</a:t>
            </a:r>
          </a:p>
          <a:p>
            <a:pPr marL="241300" indent="-241300">
              <a:spcBef>
                <a:spcPts val="700"/>
              </a:spcBef>
              <a:buClr>
                <a:srgbClr val="C00000"/>
              </a:buClr>
              <a:buSzPct val="100000"/>
              <a:buChar char="•"/>
              <a:defRPr sz="2400">
                <a:solidFill>
                  <a:srgbClr val="3F3F3F"/>
                </a:solidFill>
                <a:latin typeface="+mn-lt"/>
                <a:ea typeface="+mn-ea"/>
                <a:cs typeface="+mn-cs"/>
                <a:sym typeface="Source Sans Pro Regular"/>
              </a:defRPr>
            </a:pPr>
            <a:r>
              <a:rPr dirty="0"/>
              <a:t>Knowledge, attitude and practice surveys</a:t>
            </a:r>
          </a:p>
          <a:p>
            <a:pPr marL="241300" indent="-241300">
              <a:spcBef>
                <a:spcPts val="700"/>
              </a:spcBef>
              <a:buClr>
                <a:srgbClr val="C00000"/>
              </a:buClr>
              <a:buSzPct val="100000"/>
              <a:buChar char="•"/>
              <a:defRPr sz="2400">
                <a:solidFill>
                  <a:srgbClr val="3F3F3F"/>
                </a:solidFill>
                <a:latin typeface="+mn-lt"/>
                <a:ea typeface="+mn-ea"/>
                <a:cs typeface="+mn-cs"/>
                <a:sym typeface="Source Sans Pro Regular"/>
              </a:defRPr>
            </a:pPr>
            <a:r>
              <a:rPr dirty="0"/>
              <a:t>Focus group discussions</a:t>
            </a:r>
          </a:p>
          <a:p>
            <a:pPr marL="228600" indent="-114300">
              <a:spcBef>
                <a:spcPts val="300"/>
              </a:spcBef>
              <a:defRPr sz="1600">
                <a:solidFill>
                  <a:srgbClr val="3F3F3F"/>
                </a:solidFill>
                <a:latin typeface="+mn-lt"/>
                <a:ea typeface="+mn-ea"/>
                <a:cs typeface="+mn-cs"/>
                <a:sym typeface="Source Sans Pro Regular"/>
              </a:defRPr>
            </a:pPr>
            <a:endParaRPr dirty="0"/>
          </a:p>
        </p:txBody>
      </p:sp>
      <p:grpSp>
        <p:nvGrpSpPr>
          <p:cNvPr id="447" name="Google Shape;805;g8542d053ce_1_179"/>
          <p:cNvGrpSpPr/>
          <p:nvPr/>
        </p:nvGrpSpPr>
        <p:grpSpPr>
          <a:xfrm>
            <a:off x="6694989" y="1828800"/>
            <a:ext cx="3124201" cy="3200401"/>
            <a:chOff x="0" y="0"/>
            <a:chExt cx="3124200" cy="3200400"/>
          </a:xfrm>
        </p:grpSpPr>
        <p:sp>
          <p:nvSpPr>
            <p:cNvPr id="445" name="Oval"/>
            <p:cNvSpPr/>
            <p:nvPr/>
          </p:nvSpPr>
          <p:spPr>
            <a:xfrm>
              <a:off x="0" y="-1"/>
              <a:ext cx="3124200" cy="3200401"/>
            </a:xfrm>
            <a:prstGeom prst="ellipse">
              <a:avLst/>
            </a:prstGeom>
            <a:solidFill>
              <a:srgbClr val="0070C0"/>
            </a:solidFill>
            <a:ln w="25400" cap="flat">
              <a:solidFill>
                <a:schemeClr val="accent6"/>
              </a:solidFill>
              <a:prstDash val="solid"/>
              <a:round/>
            </a:ln>
            <a:effectLst/>
          </p:spPr>
          <p:txBody>
            <a:bodyPr wrap="square" lIns="45719" tIns="45719" rIns="45719" bIns="45719" numCol="1" anchor="ctr">
              <a:noAutofit/>
            </a:bodyPr>
            <a:lstStyle/>
            <a:p>
              <a:pPr algn="ctr">
                <a:defRPr sz="2000">
                  <a:solidFill>
                    <a:srgbClr val="FFFFFF"/>
                  </a:solidFill>
                  <a:latin typeface="+mn-lt"/>
                  <a:ea typeface="+mn-ea"/>
                  <a:cs typeface="+mn-cs"/>
                  <a:sym typeface="Source Sans Pro Regular"/>
                </a:defRPr>
              </a:pPr>
              <a:endParaRPr/>
            </a:p>
          </p:txBody>
        </p:sp>
        <p:sp>
          <p:nvSpPr>
            <p:cNvPr id="446" name="These can be difficult to carry out in the peak of a health emergency but can be useful if conducted in peace time"/>
            <p:cNvSpPr txBox="1"/>
            <p:nvPr/>
          </p:nvSpPr>
          <p:spPr>
            <a:xfrm>
              <a:off x="515953" y="284499"/>
              <a:ext cx="2092294" cy="26314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ctr">
              <a:spAutoFit/>
            </a:bodyPr>
            <a:lstStyle>
              <a:lvl1pPr algn="ctr">
                <a:defRPr sz="2000">
                  <a:solidFill>
                    <a:srgbClr val="FFFFFF"/>
                  </a:solidFill>
                  <a:latin typeface="+mn-lt"/>
                  <a:ea typeface="+mn-ea"/>
                  <a:cs typeface="+mn-cs"/>
                  <a:sym typeface="Source Sans Pro Regular"/>
                </a:defRPr>
              </a:lvl1pPr>
            </a:lstStyle>
            <a:p>
              <a:r>
                <a:t>These can be difficult to carry out in the peak of a health emergency but can be useful if conducted in peace time</a:t>
              </a:r>
            </a:p>
          </p:txBody>
        </p:sp>
      </p:grpSp>
      <p:sp>
        <p:nvSpPr>
          <p:cNvPr id="448" name="Rectangle 1"/>
          <p:cNvSpPr txBox="1"/>
          <p:nvPr/>
        </p:nvSpPr>
        <p:spPr>
          <a:xfrm>
            <a:off x="225787" y="871979"/>
            <a:ext cx="10223230"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2400">
                <a:solidFill>
                  <a:srgbClr val="C00000"/>
                </a:solidFill>
                <a:latin typeface="Source Sans Pro Bold"/>
                <a:ea typeface="Source Sans Pro Bold"/>
                <a:cs typeface="Source Sans Pro Bold"/>
                <a:sym typeface="Source Sans Pro Bold"/>
              </a:defRPr>
            </a:lvl1pPr>
          </a:lstStyle>
          <a:p>
            <a:r>
              <a:rPr sz="2800" b="1" dirty="0"/>
              <a:t>Click on the tabs to know about the different methods of listening.</a:t>
            </a:r>
          </a:p>
        </p:txBody>
      </p:sp>
      <p:sp>
        <p:nvSpPr>
          <p:cNvPr id="2" name="Title 1">
            <a:extLst>
              <a:ext uri="{FF2B5EF4-FFF2-40B4-BE49-F238E27FC236}">
                <a16:creationId xmlns:a16="http://schemas.microsoft.com/office/drawing/2014/main" id="{798FABB1-35DD-9ED6-6E8E-3E0FEAEAD8D3}"/>
              </a:ext>
            </a:extLst>
          </p:cNvPr>
          <p:cNvSpPr txBox="1">
            <a:spLocks/>
          </p:cNvSpPr>
          <p:nvPr/>
        </p:nvSpPr>
        <p:spPr>
          <a:xfrm>
            <a:off x="138856" y="92028"/>
            <a:ext cx="5533975"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How do we listen?</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4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7" grpId="0" animBg="1" advAuto="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 name="Text Placeholder 1"/>
          <p:cNvSpPr txBox="1">
            <a:spLocks noGrp="1"/>
          </p:cNvSpPr>
          <p:nvPr>
            <p:ph type="body" idx="1"/>
          </p:nvPr>
        </p:nvSpPr>
        <p:spPr>
          <a:xfrm>
            <a:off x="1984916" y="2185521"/>
            <a:ext cx="8222168" cy="2486958"/>
          </a:xfrm>
          <a:prstGeom prst="rect">
            <a:avLst/>
          </a:prstGeom>
        </p:spPr>
        <p:txBody>
          <a:bodyPr/>
          <a:lstStyle/>
          <a:p>
            <a:pPr marL="240631" indent="-240631">
              <a:spcBef>
                <a:spcPts val="700"/>
              </a:spcBef>
              <a:buClr>
                <a:srgbClr val="C00000"/>
              </a:buClr>
              <a:buSzPct val="100000"/>
              <a:buChar char="•"/>
              <a:defRPr>
                <a:solidFill>
                  <a:srgbClr val="3F3F3F"/>
                </a:solidFill>
              </a:defRPr>
            </a:pPr>
            <a:r>
              <a:rPr dirty="0"/>
              <a:t>Anecdotal evidence through direct discussion with communities or community leaders (e.g., during outbreak investigation)</a:t>
            </a:r>
          </a:p>
          <a:p>
            <a:pPr marL="240631" indent="-240631">
              <a:spcBef>
                <a:spcPts val="700"/>
              </a:spcBef>
              <a:buClr>
                <a:srgbClr val="C00000"/>
              </a:buClr>
              <a:buSzPct val="100000"/>
              <a:buChar char="•"/>
              <a:defRPr>
                <a:solidFill>
                  <a:srgbClr val="3F3F3F"/>
                </a:solidFill>
              </a:defRPr>
            </a:pPr>
            <a:r>
              <a:rPr dirty="0"/>
              <a:t>Social media monitoring</a:t>
            </a:r>
          </a:p>
          <a:p>
            <a:pPr marL="240631" indent="-240631">
              <a:spcBef>
                <a:spcPts val="700"/>
              </a:spcBef>
              <a:buClr>
                <a:srgbClr val="C00000"/>
              </a:buClr>
              <a:buSzPct val="100000"/>
              <a:buChar char="•"/>
              <a:defRPr>
                <a:solidFill>
                  <a:srgbClr val="3F3F3F"/>
                </a:solidFill>
              </a:defRPr>
            </a:pPr>
            <a:r>
              <a:rPr dirty="0"/>
              <a:t>Media monitoring</a:t>
            </a:r>
          </a:p>
          <a:p>
            <a:pPr marL="240631" indent="-240631">
              <a:spcBef>
                <a:spcPts val="700"/>
              </a:spcBef>
              <a:buClr>
                <a:srgbClr val="C00000"/>
              </a:buClr>
              <a:buSzPct val="100000"/>
              <a:buChar char="•"/>
              <a:defRPr>
                <a:solidFill>
                  <a:srgbClr val="3F3F3F"/>
                </a:solidFill>
              </a:defRPr>
            </a:pPr>
            <a:r>
              <a:rPr dirty="0"/>
              <a:t>Questions and comments through hotline</a:t>
            </a:r>
          </a:p>
        </p:txBody>
      </p:sp>
      <p:sp>
        <p:nvSpPr>
          <p:cNvPr id="453" name="Google Shape;812;g8542d053ce_1_187"/>
          <p:cNvSpPr txBox="1"/>
          <p:nvPr/>
        </p:nvSpPr>
        <p:spPr>
          <a:xfrm>
            <a:off x="12020238" y="6588125"/>
            <a:ext cx="126037" cy="3935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lvl1pPr algn="r">
              <a:defRPr sz="1000">
                <a:solidFill>
                  <a:srgbClr val="FFFFFF"/>
                </a:solidFill>
              </a:defRPr>
            </a:lvl1pPr>
          </a:lstStyle>
          <a:p>
            <a:r>
              <a:t>25</a:t>
            </a:r>
          </a:p>
        </p:txBody>
      </p:sp>
      <p:sp>
        <p:nvSpPr>
          <p:cNvPr id="454" name="Informal methods:"/>
          <p:cNvSpPr txBox="1"/>
          <p:nvPr/>
        </p:nvSpPr>
        <p:spPr>
          <a:xfrm>
            <a:off x="393934" y="922951"/>
            <a:ext cx="2886366" cy="4801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289320">
              <a:lnSpc>
                <a:spcPct val="90000"/>
              </a:lnSpc>
              <a:spcBef>
                <a:spcPts val="300"/>
              </a:spcBef>
              <a:defRPr sz="2800">
                <a:solidFill>
                  <a:schemeClr val="accent2"/>
                </a:solidFill>
                <a:latin typeface="Source Sans Pro Bold"/>
                <a:ea typeface="Source Sans Pro Bold"/>
                <a:cs typeface="Source Sans Pro Bold"/>
                <a:sym typeface="Source Sans Pro Bold"/>
              </a:defRPr>
            </a:lvl1pPr>
          </a:lstStyle>
          <a:p>
            <a:r>
              <a:rPr b="1" dirty="0"/>
              <a:t>Informal methods:</a:t>
            </a:r>
          </a:p>
        </p:txBody>
      </p:sp>
      <p:sp>
        <p:nvSpPr>
          <p:cNvPr id="4" name="Title 1">
            <a:extLst>
              <a:ext uri="{FF2B5EF4-FFF2-40B4-BE49-F238E27FC236}">
                <a16:creationId xmlns:a16="http://schemas.microsoft.com/office/drawing/2014/main" id="{060A1CAB-78AF-93DE-A158-F4A90EE9A5D1}"/>
              </a:ext>
            </a:extLst>
          </p:cNvPr>
          <p:cNvSpPr txBox="1">
            <a:spLocks/>
          </p:cNvSpPr>
          <p:nvPr/>
        </p:nvSpPr>
        <p:spPr>
          <a:xfrm>
            <a:off x="138856" y="92028"/>
            <a:ext cx="5533975"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How do we listen?</a:t>
            </a:r>
            <a:r>
              <a:rPr lang="hu-HU" b="1" dirty="0"/>
              <a:t> (cont)</a:t>
            </a:r>
            <a:endParaRPr lang="en-US" b="1" dirty="0"/>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0;p7">
            <a:extLst>
              <a:ext uri="{FF2B5EF4-FFF2-40B4-BE49-F238E27FC236}">
                <a16:creationId xmlns:a16="http://schemas.microsoft.com/office/drawing/2014/main" id="{81A19479-E9C4-A605-E0D8-601D02ACC7DE}"/>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34999" tIns="134999" rIns="134999" bIns="134999" anchor="ctr">
            <a:normAutofit/>
          </a:bodyPr>
          <a:lstStyle>
            <a:lvl1pPr marL="0" marR="0" indent="0" algn="ctr" defTabSz="289320" rtl="0"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hangingPunct="1"/>
            <a:r>
              <a:rPr lang="en-US" b="1" dirty="0"/>
              <a:t>5. Activities at different levels of transmission</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 name="Text Placeholder 2"/>
          <p:cNvSpPr txBox="1">
            <a:spLocks noGrp="1"/>
          </p:cNvSpPr>
          <p:nvPr>
            <p:ph type="body" idx="1"/>
          </p:nvPr>
        </p:nvSpPr>
        <p:spPr>
          <a:xfrm>
            <a:off x="672311" y="1101964"/>
            <a:ext cx="10847379" cy="1135209"/>
          </a:xfrm>
          <a:prstGeom prst="rect">
            <a:avLst/>
          </a:prstGeom>
        </p:spPr>
        <p:txBody>
          <a:bodyPr/>
          <a:lstStyle/>
          <a:p>
            <a:pPr algn="ctr"/>
            <a:r>
              <a:rPr dirty="0"/>
              <a:t>WHO recommends using the following categories to describe transmission patterns at national and sub-national levels (wherever possible) to guide decisions for preparedness, readiness and response activities.</a:t>
            </a:r>
          </a:p>
        </p:txBody>
      </p:sp>
      <p:sp>
        <p:nvSpPr>
          <p:cNvPr id="2" name="Szövegdoboz 1">
            <a:extLst>
              <a:ext uri="{FF2B5EF4-FFF2-40B4-BE49-F238E27FC236}">
                <a16:creationId xmlns:a16="http://schemas.microsoft.com/office/drawing/2014/main" id="{2FF68A8D-24E2-1F8E-A2F1-6501815D8093}"/>
              </a:ext>
            </a:extLst>
          </p:cNvPr>
          <p:cNvSpPr txBox="1"/>
          <p:nvPr/>
        </p:nvSpPr>
        <p:spPr>
          <a:xfrm>
            <a:off x="1901301" y="2689934"/>
            <a:ext cx="8389398" cy="2666882"/>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171450" indent="-171450" defTabSz="289320">
              <a:lnSpc>
                <a:spcPct val="90000"/>
              </a:lnSpc>
              <a:spcBef>
                <a:spcPts val="300"/>
              </a:spcBef>
              <a:buClr>
                <a:schemeClr val="accent3"/>
              </a:buClr>
              <a:buSzPct val="100000"/>
              <a:buFont typeface="Arial"/>
              <a:buChar char="•"/>
              <a:defRPr sz="1600">
                <a:latin typeface="Source Sans Pro Bold"/>
                <a:ea typeface="Source Sans Pro Bold"/>
                <a:cs typeface="Source Sans Pro Bold"/>
                <a:sym typeface="Source Sans Pro Bold"/>
              </a:defRPr>
            </a:pPr>
            <a:r>
              <a:rPr lang="en-US" dirty="0">
                <a:latin typeface="+mn-lt"/>
              </a:rPr>
              <a:t>No cases</a:t>
            </a:r>
            <a:r>
              <a:rPr lang="en-US" dirty="0">
                <a:latin typeface="+mn-lt"/>
                <a:ea typeface="+mn-ea"/>
                <a:cs typeface="+mn-cs"/>
                <a:sym typeface="Source Sans Pro Regular"/>
              </a:rPr>
              <a:t> - Countries/territories/areas with no cases</a:t>
            </a:r>
            <a:endParaRPr lang="en-US" dirty="0">
              <a:latin typeface="+mn-lt"/>
            </a:endParaRPr>
          </a:p>
          <a:p>
            <a:pPr marL="171450" indent="-171450" defTabSz="289320">
              <a:lnSpc>
                <a:spcPct val="90000"/>
              </a:lnSpc>
              <a:spcBef>
                <a:spcPts val="300"/>
              </a:spcBef>
              <a:buClr>
                <a:schemeClr val="accent3"/>
              </a:buClr>
              <a:buSzPct val="100000"/>
              <a:buFont typeface="Arial"/>
              <a:buChar char="•"/>
              <a:defRPr sz="1600">
                <a:latin typeface="Source Sans Pro Bold"/>
                <a:ea typeface="Source Sans Pro Bold"/>
                <a:cs typeface="Source Sans Pro Bold"/>
                <a:sym typeface="Source Sans Pro Bold"/>
              </a:defRPr>
            </a:pPr>
            <a:r>
              <a:rPr lang="en-US" dirty="0">
                <a:latin typeface="+mn-lt"/>
              </a:rPr>
              <a:t>Sporadic cases </a:t>
            </a:r>
            <a:r>
              <a:rPr lang="en-US" dirty="0">
                <a:latin typeface="+mn-lt"/>
                <a:ea typeface="+mn-ea"/>
                <a:cs typeface="+mn-cs"/>
                <a:sym typeface="Source Sans Pro Regular"/>
              </a:rPr>
              <a:t>- Countries/territories/areas with one or more cases, imported or locally detected</a:t>
            </a:r>
            <a:endParaRPr lang="en-US" dirty="0">
              <a:latin typeface="+mn-lt"/>
            </a:endParaRPr>
          </a:p>
          <a:p>
            <a:pPr marL="171450" indent="-171450" defTabSz="289320">
              <a:lnSpc>
                <a:spcPct val="90000"/>
              </a:lnSpc>
              <a:spcBef>
                <a:spcPts val="300"/>
              </a:spcBef>
              <a:buClr>
                <a:schemeClr val="accent3"/>
              </a:buClr>
              <a:buSzPct val="100000"/>
              <a:buFont typeface="Arial"/>
              <a:buChar char="•"/>
              <a:defRPr sz="1600">
                <a:latin typeface="Source Sans Pro Bold"/>
                <a:ea typeface="Source Sans Pro Bold"/>
                <a:cs typeface="Source Sans Pro Bold"/>
                <a:sym typeface="Source Sans Pro Bold"/>
              </a:defRPr>
            </a:pPr>
            <a:r>
              <a:rPr lang="en-US" dirty="0">
                <a:latin typeface="+mn-lt"/>
              </a:rPr>
              <a:t>Cluster of cases </a:t>
            </a:r>
            <a:r>
              <a:rPr lang="en-US" dirty="0">
                <a:latin typeface="+mn-lt"/>
                <a:ea typeface="+mn-ea"/>
                <a:cs typeface="+mn-cs"/>
                <a:sym typeface="Source Sans Pro Regular"/>
              </a:rPr>
              <a:t>- Countries/territories/areas experiencing cases, clustered in time, geographic location and/or by common exposures</a:t>
            </a:r>
            <a:endParaRPr lang="en-US" dirty="0">
              <a:latin typeface="+mn-lt"/>
            </a:endParaRPr>
          </a:p>
          <a:p>
            <a:pPr marL="171450" indent="-171450" defTabSz="289320">
              <a:lnSpc>
                <a:spcPct val="90000"/>
              </a:lnSpc>
              <a:spcBef>
                <a:spcPts val="300"/>
              </a:spcBef>
              <a:buClr>
                <a:schemeClr val="accent3"/>
              </a:buClr>
              <a:buSzPct val="100000"/>
              <a:buFont typeface="Arial"/>
              <a:buChar char="•"/>
              <a:defRPr sz="1600">
                <a:latin typeface="Source Sans Pro Bold"/>
                <a:ea typeface="Source Sans Pro Bold"/>
                <a:cs typeface="Source Sans Pro Bold"/>
                <a:sym typeface="Source Sans Pro Bold"/>
              </a:defRPr>
            </a:pPr>
            <a:r>
              <a:rPr lang="en-US" dirty="0">
                <a:latin typeface="+mn-lt"/>
              </a:rPr>
              <a:t>Community transmission</a:t>
            </a:r>
            <a:r>
              <a:rPr lang="en-US" dirty="0">
                <a:latin typeface="+mn-lt"/>
                <a:ea typeface="+mn-ea"/>
                <a:cs typeface="+mn-cs"/>
                <a:sym typeface="Source Sans Pro Regular"/>
              </a:rPr>
              <a:t> - Countries/area/territories experiencing larger outbreaks of local transmission defined through an assessment of factors including, but not limited to:</a:t>
            </a:r>
            <a:endParaRPr lang="en-US" dirty="0">
              <a:latin typeface="+mn-lt"/>
            </a:endParaRPr>
          </a:p>
          <a:p>
            <a:pPr marL="555625" lvl="1" indent="-285750" defTabSz="289320">
              <a:lnSpc>
                <a:spcPct val="90000"/>
              </a:lnSpc>
              <a:spcBef>
                <a:spcPts val="100"/>
              </a:spcBef>
              <a:buClr>
                <a:schemeClr val="accent3"/>
              </a:buClr>
              <a:buSzPct val="100000"/>
              <a:buFont typeface="Lucida Grande"/>
              <a:buChar char="-"/>
              <a:defRPr sz="2400">
                <a:latin typeface="+mn-lt"/>
                <a:ea typeface="+mn-ea"/>
                <a:cs typeface="+mn-cs"/>
                <a:sym typeface="Source Sans Pro Regular"/>
              </a:defRPr>
            </a:pPr>
            <a:r>
              <a:rPr lang="en-US" sz="2000" dirty="0"/>
              <a:t>Large numbers of cases not linkable to transmission chains</a:t>
            </a:r>
          </a:p>
          <a:p>
            <a:pPr marL="555625" lvl="1" indent="-285750" defTabSz="289320">
              <a:lnSpc>
                <a:spcPct val="90000"/>
              </a:lnSpc>
              <a:spcBef>
                <a:spcPts val="100"/>
              </a:spcBef>
              <a:buClr>
                <a:schemeClr val="accent3"/>
              </a:buClr>
              <a:buSzPct val="100000"/>
              <a:buFont typeface="Lucida Grande"/>
              <a:buChar char="-"/>
              <a:defRPr sz="2400">
                <a:latin typeface="+mn-lt"/>
                <a:ea typeface="+mn-ea"/>
                <a:cs typeface="+mn-cs"/>
                <a:sym typeface="Source Sans Pro Regular"/>
              </a:defRPr>
            </a:pPr>
            <a:r>
              <a:rPr lang="en-US" sz="2000" dirty="0"/>
              <a:t>Large numbers of cases from sentinel lab surveillance</a:t>
            </a:r>
          </a:p>
          <a:p>
            <a:pPr marL="555625" lvl="1" indent="-285750" defTabSz="289320">
              <a:lnSpc>
                <a:spcPct val="90000"/>
              </a:lnSpc>
              <a:spcBef>
                <a:spcPts val="100"/>
              </a:spcBef>
              <a:buClr>
                <a:schemeClr val="accent3"/>
              </a:buClr>
              <a:buSzPct val="100000"/>
              <a:buFont typeface="Lucida Grande"/>
              <a:buChar char="-"/>
              <a:defRPr sz="2400">
                <a:latin typeface="+mn-lt"/>
                <a:ea typeface="+mn-ea"/>
                <a:cs typeface="+mn-cs"/>
                <a:sym typeface="Source Sans Pro Regular"/>
              </a:defRPr>
            </a:pPr>
            <a:r>
              <a:rPr lang="en-US" sz="2000" dirty="0"/>
              <a:t>Multiple unrelated clusters in several areas of the country/territory/area</a:t>
            </a:r>
          </a:p>
        </p:txBody>
      </p:sp>
      <p:sp>
        <p:nvSpPr>
          <p:cNvPr id="3" name="Title 1">
            <a:extLst>
              <a:ext uri="{FF2B5EF4-FFF2-40B4-BE49-F238E27FC236}">
                <a16:creationId xmlns:a16="http://schemas.microsoft.com/office/drawing/2014/main" id="{F1D5085F-9469-E3E5-CF02-96D47F668682}"/>
              </a:ext>
            </a:extLst>
          </p:cNvPr>
          <p:cNvSpPr txBox="1">
            <a:spLocks/>
          </p:cNvSpPr>
          <p:nvPr/>
        </p:nvSpPr>
        <p:spPr>
          <a:xfrm>
            <a:off x="0" y="0"/>
            <a:ext cx="9357569"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Outbreak phases according to level of transmission</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9" name="Google Shape;905;g7510dbd89e_0_115"/>
          <p:cNvGraphicFramePr/>
          <p:nvPr>
            <p:extLst>
              <p:ext uri="{D42A27DB-BD31-4B8C-83A1-F6EECF244321}">
                <p14:modId xmlns:p14="http://schemas.microsoft.com/office/powerpoint/2010/main" val="1400735017"/>
              </p:ext>
            </p:extLst>
          </p:nvPr>
        </p:nvGraphicFramePr>
        <p:xfrm>
          <a:off x="886027" y="1075105"/>
          <a:ext cx="10419947" cy="4707790"/>
        </p:xfrm>
        <a:graphic>
          <a:graphicData uri="http://schemas.openxmlformats.org/drawingml/2006/table">
            <a:tbl>
              <a:tblPr>
                <a:tableStyleId>{4C3C2611-4C71-4FC5-86AE-919BDF0F9419}</a:tableStyleId>
              </a:tblPr>
              <a:tblGrid>
                <a:gridCol w="1368287">
                  <a:extLst>
                    <a:ext uri="{9D8B030D-6E8A-4147-A177-3AD203B41FA5}">
                      <a16:colId xmlns:a16="http://schemas.microsoft.com/office/drawing/2014/main" val="20000"/>
                    </a:ext>
                  </a:extLst>
                </a:gridCol>
                <a:gridCol w="1672422">
                  <a:extLst>
                    <a:ext uri="{9D8B030D-6E8A-4147-A177-3AD203B41FA5}">
                      <a16:colId xmlns:a16="http://schemas.microsoft.com/office/drawing/2014/main" val="20001"/>
                    </a:ext>
                  </a:extLst>
                </a:gridCol>
                <a:gridCol w="1940861">
                  <a:extLst>
                    <a:ext uri="{9D8B030D-6E8A-4147-A177-3AD203B41FA5}">
                      <a16:colId xmlns:a16="http://schemas.microsoft.com/office/drawing/2014/main" val="20002"/>
                    </a:ext>
                  </a:extLst>
                </a:gridCol>
                <a:gridCol w="2593074">
                  <a:extLst>
                    <a:ext uri="{9D8B030D-6E8A-4147-A177-3AD203B41FA5}">
                      <a16:colId xmlns:a16="http://schemas.microsoft.com/office/drawing/2014/main" val="20003"/>
                    </a:ext>
                  </a:extLst>
                </a:gridCol>
                <a:gridCol w="2845303">
                  <a:extLst>
                    <a:ext uri="{9D8B030D-6E8A-4147-A177-3AD203B41FA5}">
                      <a16:colId xmlns:a16="http://schemas.microsoft.com/office/drawing/2014/main" val="20004"/>
                    </a:ext>
                  </a:extLst>
                </a:gridCol>
              </a:tblGrid>
              <a:tr h="310479">
                <a:tc>
                  <a:txBody>
                    <a:bodyPr/>
                    <a:lstStyle/>
                    <a:p>
                      <a:pPr defTabSz="289320">
                        <a:defRPr sz="1800"/>
                      </a:pPr>
                      <a:r>
                        <a:rPr sz="1400" b="1" dirty="0">
                          <a:solidFill>
                            <a:schemeClr val="bg1"/>
                          </a:solidFill>
                          <a:latin typeface="+mn-lt"/>
                          <a:ea typeface="+mn-ea"/>
                          <a:cs typeface="+mn-cs"/>
                        </a:rPr>
                        <a:t>Phase</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solidFill>
                      <a:srgbClr val="65A000"/>
                    </a:solidFill>
                  </a:tcPr>
                </a:tc>
                <a:tc>
                  <a:txBody>
                    <a:bodyPr/>
                    <a:lstStyle/>
                    <a:p>
                      <a:pPr defTabSz="289320">
                        <a:defRPr sz="1800"/>
                      </a:pPr>
                      <a:r>
                        <a:rPr sz="1400" b="1" dirty="0">
                          <a:solidFill>
                            <a:schemeClr val="bg1"/>
                          </a:solidFill>
                          <a:latin typeface="+mn-lt"/>
                          <a:ea typeface="+mn-ea"/>
                          <a:cs typeface="+mn-cs"/>
                        </a:rPr>
                        <a:t>No Cases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solidFill>
                      <a:srgbClr val="65A000"/>
                    </a:solidFill>
                  </a:tcPr>
                </a:tc>
                <a:tc>
                  <a:txBody>
                    <a:bodyPr/>
                    <a:lstStyle/>
                    <a:p>
                      <a:pPr defTabSz="289320">
                        <a:defRPr sz="1800"/>
                      </a:pPr>
                      <a:r>
                        <a:rPr sz="1400" b="1" dirty="0">
                          <a:solidFill>
                            <a:schemeClr val="bg1"/>
                          </a:solidFill>
                          <a:latin typeface="+mn-lt"/>
                          <a:ea typeface="+mn-ea"/>
                          <a:cs typeface="+mn-cs"/>
                        </a:rPr>
                        <a:t>Sporadic Cases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solidFill>
                      <a:srgbClr val="65A000"/>
                    </a:solidFill>
                  </a:tcPr>
                </a:tc>
                <a:tc>
                  <a:txBody>
                    <a:bodyPr/>
                    <a:lstStyle/>
                    <a:p>
                      <a:pPr defTabSz="289320">
                        <a:defRPr sz="1800"/>
                      </a:pPr>
                      <a:r>
                        <a:rPr sz="1400" b="1" dirty="0">
                          <a:solidFill>
                            <a:schemeClr val="bg1"/>
                          </a:solidFill>
                          <a:latin typeface="+mn-lt"/>
                          <a:ea typeface="+mn-ea"/>
                          <a:cs typeface="+mn-cs"/>
                        </a:rPr>
                        <a:t>Cluster of cases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solidFill>
                      <a:srgbClr val="65A000"/>
                    </a:solidFill>
                  </a:tcPr>
                </a:tc>
                <a:tc>
                  <a:txBody>
                    <a:bodyPr/>
                    <a:lstStyle/>
                    <a:p>
                      <a:pPr defTabSz="289320">
                        <a:defRPr sz="1800"/>
                      </a:pPr>
                      <a:r>
                        <a:rPr sz="1400" b="1" dirty="0">
                          <a:solidFill>
                            <a:schemeClr val="bg1"/>
                          </a:solidFill>
                          <a:latin typeface="+mn-lt"/>
                          <a:ea typeface="+mn-ea"/>
                          <a:cs typeface="+mn-cs"/>
                        </a:rPr>
                        <a:t>Community Transmission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solidFill>
                      <a:srgbClr val="65A000"/>
                    </a:solidFill>
                  </a:tcPr>
                </a:tc>
                <a:extLst>
                  <a:ext uri="{0D108BD9-81ED-4DB2-BD59-A6C34878D82A}">
                    <a16:rowId xmlns:a16="http://schemas.microsoft.com/office/drawing/2014/main" val="10000"/>
                  </a:ext>
                </a:extLst>
              </a:tr>
              <a:tr h="1515872">
                <a:tc>
                  <a:txBody>
                    <a:bodyPr/>
                    <a:lstStyle/>
                    <a:p>
                      <a:pPr defTabSz="289320">
                        <a:defRPr sz="1800"/>
                      </a:pPr>
                      <a:r>
                        <a:rPr sz="1400">
                          <a:latin typeface="+mn-lt"/>
                          <a:ea typeface="+mn-ea"/>
                          <a:cs typeface="+mn-cs"/>
                        </a:rPr>
                        <a:t>Activities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a:defRPr sz="1800"/>
                      </a:pPr>
                      <a:r>
                        <a:rPr sz="1400">
                          <a:latin typeface="+mn-lt"/>
                          <a:ea typeface="+mn-ea"/>
                          <a:cs typeface="+mn-cs"/>
                        </a:rPr>
                        <a:t>Campaigns,  media &amp; leader/influencers communications on recommended preventive measures and protocols</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a:defRPr sz="1800"/>
                      </a:pPr>
                      <a:r>
                        <a:rPr sz="1400">
                          <a:latin typeface="+mn-lt"/>
                          <a:ea typeface="+mn-ea"/>
                          <a:cs typeface="+mn-cs"/>
                        </a:rPr>
                        <a:t>Campaigns,  media &amp; leader/influencers communications on recommended preventive measures and protocols</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a:defRPr sz="1800"/>
                      </a:pPr>
                      <a:r>
                        <a:rPr sz="1400">
                          <a:latin typeface="+mn-lt"/>
                          <a:ea typeface="+mn-ea"/>
                          <a:cs typeface="+mn-cs"/>
                        </a:rPr>
                        <a:t>Campaigns,  media &amp; leader/influencers communications on recommended preventive measures and protocols. Communications to prepare population for next phase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a:defRPr sz="1800"/>
                      </a:pPr>
                      <a:r>
                        <a:rPr sz="1400">
                          <a:latin typeface="+mn-lt"/>
                          <a:ea typeface="+mn-ea"/>
                          <a:cs typeface="+mn-cs"/>
                        </a:rPr>
                        <a:t>Campaigns,  media &amp; leader/influencers communications to address specifically the state of mind due to measures in place; maintain control of the situation: provide hope and long-term vision;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extLst>
                  <a:ext uri="{0D108BD9-81ED-4DB2-BD59-A6C34878D82A}">
                    <a16:rowId xmlns:a16="http://schemas.microsoft.com/office/drawing/2014/main" val="10001"/>
                  </a:ext>
                </a:extLst>
              </a:tr>
              <a:tr h="1114075">
                <a:tc>
                  <a:txBody>
                    <a:bodyPr/>
                    <a:lstStyle/>
                    <a:p>
                      <a:pPr defTabSz="289320">
                        <a:defRPr sz="1800"/>
                      </a:pPr>
                      <a:r>
                        <a:rPr sz="1400">
                          <a:latin typeface="+mn-lt"/>
                          <a:ea typeface="+mn-ea"/>
                          <a:cs typeface="+mn-cs"/>
                        </a:rPr>
                        <a:t>Aim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a:defRPr sz="1800"/>
                      </a:pPr>
                      <a:r>
                        <a:rPr sz="1400">
                          <a:latin typeface="+mn-lt"/>
                          <a:ea typeface="+mn-ea"/>
                          <a:cs typeface="+mn-cs"/>
                        </a:rPr>
                        <a:t>Instruct  and enable adherence to protocols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a:defRPr sz="1800"/>
                      </a:pPr>
                      <a:r>
                        <a:rPr sz="1400">
                          <a:latin typeface="+mn-lt"/>
                          <a:ea typeface="+mn-ea"/>
                          <a:cs typeface="+mn-cs"/>
                        </a:rPr>
                        <a:t>Instruct  and enable adherence to protocols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a:defRPr sz="1800"/>
                      </a:pPr>
                      <a:r>
                        <a:rPr sz="1400">
                          <a:latin typeface="+mn-lt"/>
                          <a:ea typeface="+mn-ea"/>
                          <a:cs typeface="+mn-cs"/>
                        </a:rPr>
                        <a:t>Instruct and enable adherence to protocols: prepare for next phase;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a:defRPr sz="1800"/>
                      </a:pPr>
                      <a:r>
                        <a:rPr sz="1400">
                          <a:latin typeface="+mn-lt"/>
                          <a:ea typeface="+mn-ea"/>
                          <a:cs typeface="+mn-cs"/>
                        </a:rPr>
                        <a:t>Communicate new protocols; provide resources to help the population cope with new protocols and measures; address mental health; activate new social norm; reassure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extLst>
                  <a:ext uri="{0D108BD9-81ED-4DB2-BD59-A6C34878D82A}">
                    <a16:rowId xmlns:a16="http://schemas.microsoft.com/office/drawing/2014/main" val="10002"/>
                  </a:ext>
                </a:extLst>
              </a:tr>
              <a:tr h="835925">
                <a:tc>
                  <a:txBody>
                    <a:bodyPr/>
                    <a:lstStyle/>
                    <a:p>
                      <a:pPr defTabSz="289320">
                        <a:defRPr>
                          <a:latin typeface="+mn-lt"/>
                          <a:ea typeface="+mn-ea"/>
                          <a:cs typeface="+mn-cs"/>
                        </a:defRPr>
                      </a:pPr>
                      <a:r>
                        <a:t>Protocols/ Measures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a:defRPr sz="1800"/>
                      </a:pPr>
                      <a:r>
                        <a:rPr sz="1400">
                          <a:latin typeface="+mn-lt"/>
                          <a:ea typeface="+mn-ea"/>
                          <a:cs typeface="+mn-cs"/>
                        </a:rPr>
                        <a:t>Will vary according to the disease/event</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a:defRPr sz="1800"/>
                      </a:pPr>
                      <a:r>
                        <a:rPr sz="1400">
                          <a:latin typeface="+mn-lt"/>
                          <a:ea typeface="+mn-ea"/>
                          <a:cs typeface="+mn-cs"/>
                        </a:rPr>
                        <a:t>Will vary according to the disease/event</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a:defRPr sz="1800"/>
                      </a:pPr>
                      <a:r>
                        <a:rPr sz="1400">
                          <a:latin typeface="+mn-lt"/>
                          <a:ea typeface="+mn-ea"/>
                          <a:cs typeface="+mn-cs"/>
                        </a:rPr>
                        <a:t>Will vary according to the disease/event</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a:defRPr sz="1800"/>
                      </a:pPr>
                      <a:r>
                        <a:rPr sz="1400">
                          <a:latin typeface="+mn-lt"/>
                          <a:ea typeface="+mn-ea"/>
                          <a:cs typeface="+mn-cs"/>
                        </a:rPr>
                        <a:t>Will vary according to the disease/event</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extLst>
                  <a:ext uri="{0D108BD9-81ED-4DB2-BD59-A6C34878D82A}">
                    <a16:rowId xmlns:a16="http://schemas.microsoft.com/office/drawing/2014/main" val="10003"/>
                  </a:ext>
                </a:extLst>
              </a:tr>
              <a:tr h="931439">
                <a:tc>
                  <a:txBody>
                    <a:bodyPr/>
                    <a:lstStyle/>
                    <a:p>
                      <a:pPr defTabSz="289320">
                        <a:defRPr sz="1800"/>
                      </a:pPr>
                      <a:r>
                        <a:rPr sz="1400">
                          <a:latin typeface="+mn-lt"/>
                          <a:ea typeface="+mn-ea"/>
                          <a:cs typeface="+mn-cs"/>
                        </a:rPr>
                        <a:t>BEHAVIOURS NEEDED TO STOP THE OUTBREAK </a:t>
                      </a:r>
                    </a:p>
                  </a:txBody>
                  <a:tcPr marL="9525" marR="9525" marT="9525" marB="9525" horzOverflow="overflow">
                    <a:lnL w="6250">
                      <a:solidFill>
                        <a:srgbClr val="000000"/>
                      </a:solidFill>
                    </a:lnL>
                    <a:lnR w="6250">
                      <a:solidFill>
                        <a:srgbClr val="A6A6A6"/>
                      </a:solidFill>
                    </a:lnR>
                    <a:lnT w="6250">
                      <a:solidFill>
                        <a:srgbClr val="000000"/>
                      </a:solidFill>
                    </a:lnT>
                    <a:lnB w="6250">
                      <a:solidFill>
                        <a:srgbClr val="000000"/>
                      </a:solidFill>
                    </a:lnB>
                    <a:noFill/>
                  </a:tcPr>
                </a:tc>
                <a:tc>
                  <a:txBody>
                    <a:bodyPr/>
                    <a:lstStyle/>
                    <a:p>
                      <a:pPr defTabSz="289320">
                        <a:defRPr sz="1800"/>
                      </a:pPr>
                      <a:r>
                        <a:rPr sz="1400">
                          <a:latin typeface="+mn-lt"/>
                          <a:ea typeface="+mn-ea"/>
                          <a:cs typeface="+mn-cs"/>
                        </a:rPr>
                        <a:t>VIGILANCE  </a:t>
                      </a:r>
                    </a:p>
                  </a:txBody>
                  <a:tcPr marL="9525" marR="9525" marT="9525" marB="9525" horzOverflow="overflow">
                    <a:lnL w="6250">
                      <a:solidFill>
                        <a:srgbClr val="A6A6A6"/>
                      </a:solidFill>
                    </a:lnL>
                    <a:lnR w="6250">
                      <a:solidFill>
                        <a:srgbClr val="000000"/>
                      </a:solidFill>
                    </a:lnR>
                    <a:lnT w="6250">
                      <a:solidFill>
                        <a:srgbClr val="000000"/>
                      </a:solidFill>
                    </a:lnT>
                    <a:lnB w="6250">
                      <a:solidFill>
                        <a:srgbClr val="000000"/>
                      </a:solidFill>
                    </a:lnB>
                    <a:noFill/>
                  </a:tcPr>
                </a:tc>
                <a:tc>
                  <a:txBody>
                    <a:bodyPr/>
                    <a:lstStyle/>
                    <a:p>
                      <a:pPr defTabSz="289320">
                        <a:defRPr sz="1800"/>
                      </a:pPr>
                      <a:r>
                        <a:rPr sz="1400">
                          <a:latin typeface="+mn-lt"/>
                          <a:ea typeface="+mn-ea"/>
                          <a:cs typeface="+mn-cs"/>
                        </a:rPr>
                        <a:t>COMPLIANCE</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a:defRPr sz="1800"/>
                      </a:pPr>
                      <a:r>
                        <a:rPr sz="1400" dirty="0">
                          <a:latin typeface="+mn-lt"/>
                          <a:ea typeface="+mn-ea"/>
                          <a:cs typeface="+mn-cs"/>
                        </a:rPr>
                        <a:t>COMPLIANCE and COOPERATION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a:defRPr sz="1800"/>
                      </a:pPr>
                      <a:r>
                        <a:rPr sz="1400" dirty="0">
                          <a:latin typeface="+mn-lt"/>
                          <a:ea typeface="+mn-ea"/>
                          <a:cs typeface="+mn-cs"/>
                        </a:rPr>
                        <a:t>COMPLIANCE; COOPERATION; SELF CARE; RESILIENCE; COPYING MECHANISMS AND SKILLS; SOCIAL OPTIMISM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extLst>
                  <a:ext uri="{0D108BD9-81ED-4DB2-BD59-A6C34878D82A}">
                    <a16:rowId xmlns:a16="http://schemas.microsoft.com/office/drawing/2014/main" val="10004"/>
                  </a:ext>
                </a:extLst>
              </a:tr>
            </a:tbl>
          </a:graphicData>
        </a:graphic>
      </p:graphicFrame>
      <p:sp>
        <p:nvSpPr>
          <p:cNvPr id="2" name="Title 1">
            <a:extLst>
              <a:ext uri="{FF2B5EF4-FFF2-40B4-BE49-F238E27FC236}">
                <a16:creationId xmlns:a16="http://schemas.microsoft.com/office/drawing/2014/main" id="{A07D83F3-25F8-1C3B-500E-DCA906DD9ECC}"/>
              </a:ext>
            </a:extLst>
          </p:cNvPr>
          <p:cNvSpPr txBox="1">
            <a:spLocks/>
          </p:cNvSpPr>
          <p:nvPr/>
        </p:nvSpPr>
        <p:spPr>
          <a:xfrm>
            <a:off x="138856" y="0"/>
            <a:ext cx="9309944"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Activities at the different levels of transmission</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 name="Google Shape;912;g77cecb6c06_0_29"/>
          <p:cNvSpPr txBox="1">
            <a:spLocks noGrp="1"/>
          </p:cNvSpPr>
          <p:nvPr>
            <p:ph type="body" idx="1"/>
          </p:nvPr>
        </p:nvSpPr>
        <p:spPr>
          <a:xfrm>
            <a:off x="1376100" y="1155170"/>
            <a:ext cx="9439801" cy="4959479"/>
          </a:xfrm>
          <a:prstGeom prst="rect">
            <a:avLst/>
          </a:prstGeom>
        </p:spPr>
        <p:txBody>
          <a:bodyPr lIns="45699" tIns="45699" rIns="45699" bIns="45699">
            <a:normAutofit lnSpcReduction="10000"/>
          </a:bodyPr>
          <a:lstStyle/>
          <a:p>
            <a:pPr defTabSz="263281">
              <a:spcBef>
                <a:spcPts val="0"/>
              </a:spcBef>
              <a:defRPr sz="2184"/>
            </a:pPr>
            <a:r>
              <a:rPr dirty="0"/>
              <a:t>RRTs target audiences for risk communication include a variety of groups: </a:t>
            </a:r>
          </a:p>
          <a:p>
            <a:pPr marL="342900" indent="-342900" defTabSz="263281">
              <a:spcBef>
                <a:spcPts val="0"/>
              </a:spcBef>
              <a:buClr>
                <a:srgbClr val="C00000"/>
              </a:buClr>
              <a:buSzPct val="100000"/>
              <a:buFont typeface="Arial" panose="020B0604020202020204" pitchFamily="34" charset="0"/>
              <a:buChar char="•"/>
              <a:defRPr sz="2184"/>
            </a:pPr>
            <a:r>
              <a:rPr dirty="0"/>
              <a:t>Impacted population/community</a:t>
            </a:r>
          </a:p>
          <a:p>
            <a:pPr marL="342900" indent="-342900" defTabSz="263281">
              <a:spcBef>
                <a:spcPts val="0"/>
              </a:spcBef>
              <a:buClr>
                <a:srgbClr val="C00000"/>
              </a:buClr>
              <a:buSzPct val="100000"/>
              <a:buFont typeface="Arial" panose="020B0604020202020204" pitchFamily="34" charset="0"/>
              <a:buChar char="•"/>
              <a:defRPr sz="2184"/>
            </a:pPr>
            <a:r>
              <a:rPr dirty="0"/>
              <a:t>People who are sick, and their families and contacts</a:t>
            </a:r>
          </a:p>
          <a:p>
            <a:pPr marL="342900" indent="-342900" defTabSz="263281">
              <a:spcBef>
                <a:spcPts val="0"/>
              </a:spcBef>
              <a:buClr>
                <a:srgbClr val="C00000"/>
              </a:buClr>
              <a:buSzPct val="100000"/>
              <a:buFont typeface="Arial" panose="020B0604020202020204" pitchFamily="34" charset="0"/>
              <a:buChar char="•"/>
              <a:defRPr sz="2184"/>
            </a:pPr>
            <a:r>
              <a:rPr dirty="0"/>
              <a:t>Contacts of those who have already died and are suspected to have contracted</a:t>
            </a:r>
          </a:p>
          <a:p>
            <a:pPr marL="342900" indent="-342900" defTabSz="263281">
              <a:spcBef>
                <a:spcPts val="0"/>
              </a:spcBef>
              <a:buClr>
                <a:srgbClr val="C00000"/>
              </a:buClr>
              <a:buFont typeface="Arial" panose="020B0604020202020204" pitchFamily="34" charset="0"/>
              <a:buChar char="•"/>
              <a:defRPr sz="2184"/>
            </a:pPr>
            <a:r>
              <a:rPr dirty="0"/>
              <a:t>COVID-19</a:t>
            </a:r>
          </a:p>
          <a:p>
            <a:pPr marL="342900" indent="-342900" defTabSz="263281">
              <a:spcBef>
                <a:spcPts val="0"/>
              </a:spcBef>
              <a:buClr>
                <a:srgbClr val="C00000"/>
              </a:buClr>
              <a:buSzPct val="100000"/>
              <a:buFont typeface="Arial" panose="020B0604020202020204" pitchFamily="34" charset="0"/>
              <a:buChar char="•"/>
              <a:defRPr sz="2184"/>
            </a:pPr>
            <a:r>
              <a:rPr dirty="0"/>
              <a:t>People who have come into contact with dead bodies – funeral</a:t>
            </a:r>
            <a:r>
              <a:rPr lang="hu-HU" dirty="0"/>
              <a:t> </a:t>
            </a:r>
            <a:r>
              <a:rPr dirty="0"/>
              <a:t>service providers, families,</a:t>
            </a:r>
            <a:r>
              <a:rPr lang="hu-HU" dirty="0"/>
              <a:t> </a:t>
            </a:r>
            <a:r>
              <a:rPr dirty="0"/>
              <a:t>mourners</a:t>
            </a:r>
          </a:p>
          <a:p>
            <a:pPr marL="342900" indent="-342900" defTabSz="263281">
              <a:spcBef>
                <a:spcPts val="0"/>
              </a:spcBef>
              <a:buClr>
                <a:srgbClr val="C00000"/>
              </a:buClr>
              <a:buSzPct val="100000"/>
              <a:buFont typeface="Arial" panose="020B0604020202020204" pitchFamily="34" charset="0"/>
              <a:buChar char="•"/>
              <a:defRPr sz="2184"/>
            </a:pPr>
            <a:r>
              <a:rPr dirty="0"/>
              <a:t>Hospital personnel and community health care providers</a:t>
            </a:r>
          </a:p>
          <a:p>
            <a:pPr marL="342900" indent="-342900" defTabSz="263281">
              <a:spcBef>
                <a:spcPts val="0"/>
              </a:spcBef>
              <a:buClr>
                <a:srgbClr val="C00000"/>
              </a:buClr>
              <a:buSzPct val="100000"/>
              <a:buFont typeface="Arial" panose="020B0604020202020204" pitchFamily="34" charset="0"/>
              <a:buChar char="•"/>
              <a:defRPr sz="2184"/>
            </a:pPr>
            <a:r>
              <a:rPr dirty="0"/>
              <a:t>Paramedical staff</a:t>
            </a:r>
          </a:p>
          <a:p>
            <a:pPr marL="342900" indent="-342900" defTabSz="263281">
              <a:spcBef>
                <a:spcPts val="0"/>
              </a:spcBef>
              <a:buClr>
                <a:srgbClr val="C00000"/>
              </a:buClr>
              <a:buSzPct val="100000"/>
              <a:buFont typeface="Arial" panose="020B0604020202020204" pitchFamily="34" charset="0"/>
              <a:buChar char="•"/>
              <a:defRPr sz="2184"/>
            </a:pPr>
            <a:r>
              <a:rPr dirty="0"/>
              <a:t>Drivers and transportation volunteers (ambulances, taxis, buses, boats, motorbikes and other means of transport)</a:t>
            </a:r>
          </a:p>
          <a:p>
            <a:pPr marL="342900" indent="-342900" defTabSz="263281">
              <a:spcBef>
                <a:spcPts val="0"/>
              </a:spcBef>
              <a:buClr>
                <a:srgbClr val="C00000"/>
              </a:buClr>
              <a:buSzPct val="100000"/>
              <a:buFont typeface="Arial" panose="020B0604020202020204" pitchFamily="34" charset="0"/>
              <a:buChar char="•"/>
              <a:defRPr sz="2184"/>
            </a:pPr>
            <a:r>
              <a:rPr dirty="0"/>
              <a:t>Personnel in pharmacies and dispensaries</a:t>
            </a:r>
          </a:p>
          <a:p>
            <a:pPr marL="342900" indent="-342900" defTabSz="263281">
              <a:spcBef>
                <a:spcPts val="0"/>
              </a:spcBef>
              <a:buClr>
                <a:srgbClr val="C00000"/>
              </a:buClr>
              <a:buSzPct val="100000"/>
              <a:buFont typeface="Arial" panose="020B0604020202020204" pitchFamily="34" charset="0"/>
              <a:buChar char="•"/>
              <a:defRPr sz="2184"/>
            </a:pPr>
            <a:r>
              <a:rPr dirty="0"/>
              <a:t>Volunteers and frontline response teams, local and international agencies and organizations already on the ground or travelling there</a:t>
            </a:r>
          </a:p>
          <a:p>
            <a:pPr marL="342900" indent="-342900" defTabSz="263281">
              <a:spcBef>
                <a:spcPts val="0"/>
              </a:spcBef>
              <a:buClr>
                <a:srgbClr val="C00000"/>
              </a:buClr>
              <a:buSzPct val="100000"/>
              <a:buFont typeface="Arial" panose="020B0604020202020204" pitchFamily="34" charset="0"/>
              <a:buChar char="•"/>
              <a:defRPr sz="2184"/>
            </a:pPr>
            <a:r>
              <a:rPr dirty="0"/>
              <a:t>Traditional healers, and religious and community leaders</a:t>
            </a:r>
          </a:p>
          <a:p>
            <a:pPr marL="342900" indent="-342900" defTabSz="263281">
              <a:spcBef>
                <a:spcPts val="0"/>
              </a:spcBef>
              <a:buClr>
                <a:srgbClr val="C00000"/>
              </a:buClr>
              <a:buSzPct val="100000"/>
              <a:buFont typeface="Arial" panose="020B0604020202020204" pitchFamily="34" charset="0"/>
              <a:buChar char="•"/>
              <a:defRPr sz="2184"/>
            </a:pPr>
            <a:r>
              <a:rPr dirty="0"/>
              <a:t>Schools, administrators, teachers and personnel</a:t>
            </a:r>
          </a:p>
        </p:txBody>
      </p:sp>
      <p:sp>
        <p:nvSpPr>
          <p:cNvPr id="476" name="Who are your target audiences for risk communication as RRTs?"/>
          <p:cNvSpPr txBox="1"/>
          <p:nvPr/>
        </p:nvSpPr>
        <p:spPr>
          <a:xfrm>
            <a:off x="250355" y="675039"/>
            <a:ext cx="9636610" cy="4801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289320">
              <a:lnSpc>
                <a:spcPct val="90000"/>
              </a:lnSpc>
              <a:defRPr sz="2800">
                <a:solidFill>
                  <a:srgbClr val="C00000"/>
                </a:solidFill>
                <a:latin typeface="Source Sans Pro Bold"/>
                <a:ea typeface="Source Sans Pro Bold"/>
                <a:cs typeface="Source Sans Pro Bold"/>
                <a:sym typeface="Source Sans Pro Bold"/>
              </a:defRPr>
            </a:lvl1pPr>
          </a:lstStyle>
          <a:p>
            <a:r>
              <a:rPr b="1" dirty="0"/>
              <a:t>Who are your target audiences for risk communication as RRTs?</a:t>
            </a:r>
          </a:p>
        </p:txBody>
      </p:sp>
      <p:sp>
        <p:nvSpPr>
          <p:cNvPr id="2" name="Title 1">
            <a:extLst>
              <a:ext uri="{FF2B5EF4-FFF2-40B4-BE49-F238E27FC236}">
                <a16:creationId xmlns:a16="http://schemas.microsoft.com/office/drawing/2014/main" id="{3489AE64-8CB3-82AD-7629-8D4DF5F07D3F}"/>
              </a:ext>
            </a:extLst>
          </p:cNvPr>
          <p:cNvSpPr txBox="1">
            <a:spLocks/>
          </p:cNvSpPr>
          <p:nvPr/>
        </p:nvSpPr>
        <p:spPr>
          <a:xfrm>
            <a:off x="138856" y="92028"/>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Target audience</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Google Shape;308;p8"/>
          <p:cNvSpPr txBox="1">
            <a:spLocks noGrp="1"/>
          </p:cNvSpPr>
          <p:nvPr>
            <p:ph type="body" idx="1"/>
          </p:nvPr>
        </p:nvSpPr>
        <p:spPr>
          <a:xfrm>
            <a:off x="4273551" y="1272209"/>
            <a:ext cx="7414867" cy="5117482"/>
          </a:xfrm>
          <a:prstGeom prst="rect">
            <a:avLst/>
          </a:prstGeom>
        </p:spPr>
        <p:txBody>
          <a:bodyPr lIns="0" tIns="0" rIns="0" bIns="0" anchor="t"/>
          <a:lstStyle/>
          <a:p>
            <a:pPr algn="just">
              <a:defRPr>
                <a:solidFill>
                  <a:srgbClr val="FF0000"/>
                </a:solidFill>
              </a:defRPr>
            </a:pPr>
            <a:endParaRPr dirty="0"/>
          </a:p>
          <a:p>
            <a:pPr algn="just">
              <a:defRPr>
                <a:solidFill>
                  <a:srgbClr val="FF0000"/>
                </a:solidFill>
              </a:defRPr>
            </a:pPr>
            <a:r>
              <a:rPr dirty="0"/>
              <a:t>Make sure you review the content of the presentation and decide whether you need to use the entire content of this presentation or not, based on your context, your target learning needs in this specific content area, and the time available for this presentation. </a:t>
            </a:r>
          </a:p>
          <a:p>
            <a:pPr algn="just">
              <a:defRPr>
                <a:solidFill>
                  <a:srgbClr val="FF0000"/>
                </a:solidFill>
              </a:defRPr>
            </a:pPr>
            <a:endParaRPr dirty="0"/>
          </a:p>
          <a:p>
            <a:pPr algn="just">
              <a:defRPr>
                <a:solidFill>
                  <a:srgbClr val="FF0000"/>
                </a:solidFill>
              </a:defRPr>
            </a:pPr>
            <a:r>
              <a:rPr dirty="0"/>
              <a:t>Within this presentation you may find additional slides with “Notes to facilitators”: these will prompt you to complete and/or customize the content using your country-tailored information.</a:t>
            </a:r>
          </a:p>
        </p:txBody>
      </p:sp>
      <p:sp>
        <p:nvSpPr>
          <p:cNvPr id="4" name="Title 1">
            <a:extLst>
              <a:ext uri="{FF2B5EF4-FFF2-40B4-BE49-F238E27FC236}">
                <a16:creationId xmlns:a16="http://schemas.microsoft.com/office/drawing/2014/main" id="{DA39AF99-B6F2-0C53-B8D1-DDCE21715FA1}"/>
              </a:ext>
            </a:extLst>
          </p:cNvPr>
          <p:cNvSpPr txBox="1">
            <a:spLocks noGrp="1"/>
          </p:cNvSpPr>
          <p:nvPr>
            <p:ph type="title"/>
          </p:nvPr>
        </p:nvSpPr>
        <p:spPr>
          <a:xfrm>
            <a:off x="393714" y="452180"/>
            <a:ext cx="3264195" cy="1183995"/>
          </a:xfrm>
          <a:prstGeom prst="rect">
            <a:avLst/>
          </a:prstGeom>
        </p:spPr>
        <p:txBody>
          <a:bodyPr/>
          <a:lstStyle/>
          <a:p>
            <a:r>
              <a:rPr b="1" dirty="0"/>
              <a:t>Notes to facilitators:</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0;p7">
            <a:extLst>
              <a:ext uri="{FF2B5EF4-FFF2-40B4-BE49-F238E27FC236}">
                <a16:creationId xmlns:a16="http://schemas.microsoft.com/office/drawing/2014/main" id="{A79E4B95-2AFB-F4B9-9676-E237083BE2E3}"/>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34999" tIns="134999" rIns="134999" bIns="134999" anchor="ctr">
            <a:normAutofit/>
          </a:bodyPr>
          <a:lstStyle>
            <a:lvl1pPr marL="0" marR="0" indent="0" algn="ctr" defTabSz="289320" rtl="0"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hangingPunct="1"/>
            <a:r>
              <a:rPr lang="en-US" b="1" dirty="0"/>
              <a:t>6. Community health education</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 name="Google Shape;918;g7510dbd89e_0_126"/>
          <p:cNvSpPr txBox="1">
            <a:spLocks noGrp="1"/>
          </p:cNvSpPr>
          <p:nvPr>
            <p:ph type="body" idx="1"/>
          </p:nvPr>
        </p:nvSpPr>
        <p:spPr>
          <a:xfrm>
            <a:off x="1375854" y="841519"/>
            <a:ext cx="9440292" cy="5450421"/>
          </a:xfrm>
          <a:prstGeom prst="rect">
            <a:avLst/>
          </a:prstGeom>
        </p:spPr>
        <p:txBody>
          <a:bodyPr lIns="45699" tIns="45699" rIns="45699" bIns="45699">
            <a:normAutofit lnSpcReduction="10000"/>
          </a:bodyPr>
          <a:lstStyle/>
          <a:p>
            <a:pPr defTabSz="286426">
              <a:spcBef>
                <a:spcPts val="500"/>
              </a:spcBef>
              <a:defRPr sz="2376"/>
            </a:pPr>
            <a:r>
              <a:rPr dirty="0"/>
              <a:t>Communication strategies must be tailored for the target audience. Generic messages – except at a very broad awareness-raising level – are unlikely to be effective and can lead to detrimental results. </a:t>
            </a:r>
          </a:p>
          <a:p>
            <a:pPr defTabSz="286426">
              <a:spcBef>
                <a:spcPts val="500"/>
              </a:spcBef>
              <a:defRPr sz="2376"/>
            </a:pPr>
            <a:endParaRPr dirty="0"/>
          </a:p>
          <a:p>
            <a:pPr defTabSz="286426">
              <a:spcBef>
                <a:spcPts val="500"/>
              </a:spcBef>
              <a:defRPr sz="2376"/>
            </a:pPr>
            <a:r>
              <a:rPr dirty="0"/>
              <a:t>Regardless of audience, everyone wants to know three things during an emergency. </a:t>
            </a:r>
            <a:endParaRPr lang="hu-HU" dirty="0"/>
          </a:p>
          <a:p>
            <a:pPr defTabSz="286426">
              <a:spcBef>
                <a:spcPts val="500"/>
              </a:spcBef>
              <a:defRPr sz="2376"/>
            </a:pPr>
            <a:r>
              <a:rPr b="1" dirty="0">
                <a:solidFill>
                  <a:schemeClr val="accent2"/>
                </a:solidFill>
              </a:rPr>
              <a:t>The most common questions people ask in disease outbreaks:</a:t>
            </a:r>
            <a:endParaRPr lang="hu-HU" b="1" dirty="0">
              <a:solidFill>
                <a:schemeClr val="accent2"/>
              </a:solidFill>
            </a:endParaRPr>
          </a:p>
          <a:p>
            <a:pPr defTabSz="286426">
              <a:spcBef>
                <a:spcPts val="500"/>
              </a:spcBef>
              <a:defRPr sz="2376"/>
            </a:pPr>
            <a:endParaRPr dirty="0">
              <a:solidFill>
                <a:schemeClr val="accent2"/>
              </a:solidFill>
            </a:endParaRPr>
          </a:p>
          <a:p>
            <a:pPr marL="339471" indent="-339471" defTabSz="286426">
              <a:spcBef>
                <a:spcPts val="500"/>
              </a:spcBef>
              <a:buClr>
                <a:srgbClr val="C00000"/>
              </a:buClr>
              <a:buSzPct val="100000"/>
              <a:buAutoNum type="arabicPeriod"/>
              <a:defRPr sz="2376"/>
            </a:pPr>
            <a:r>
              <a:rPr dirty="0"/>
              <a:t>The event: What has happened? How bad is it? Who is affected? Who is responsible? What do you know for certain?</a:t>
            </a:r>
          </a:p>
          <a:p>
            <a:pPr marL="339471" indent="-339471" defTabSz="286426">
              <a:spcBef>
                <a:spcPts val="500"/>
              </a:spcBef>
              <a:buClr>
                <a:srgbClr val="C00000"/>
              </a:buClr>
              <a:buSzPct val="100000"/>
              <a:buAutoNum type="arabicPeriod"/>
              <a:defRPr sz="2376"/>
            </a:pPr>
            <a:r>
              <a:rPr dirty="0"/>
              <a:t>The risk: Is this dangerous? Are my loved ones and I at risk? Who is most affected? What increases and decreases my risk?</a:t>
            </a:r>
          </a:p>
          <a:p>
            <a:pPr marL="339471" indent="-339471" defTabSz="286426">
              <a:spcBef>
                <a:spcPts val="500"/>
              </a:spcBef>
              <a:buClr>
                <a:srgbClr val="C00000"/>
              </a:buClr>
              <a:buSzPct val="100000"/>
              <a:buAutoNum type="arabicPeriod"/>
              <a:defRPr sz="2376"/>
            </a:pPr>
            <a:r>
              <a:rPr dirty="0"/>
              <a:t>The action: What can be done to prevent getting sick? What is being done? What can I do to protect myself and my loved ones? What should I do if I or a family member is sick? Who will take care of me or my family member if he/she becomes sick?</a:t>
            </a:r>
          </a:p>
        </p:txBody>
      </p:sp>
      <p:sp>
        <p:nvSpPr>
          <p:cNvPr id="2" name="Title 1">
            <a:extLst>
              <a:ext uri="{FF2B5EF4-FFF2-40B4-BE49-F238E27FC236}">
                <a16:creationId xmlns:a16="http://schemas.microsoft.com/office/drawing/2014/main" id="{8682FCD9-10DA-43EB-93B9-6122747AF5E6}"/>
              </a:ext>
            </a:extLst>
          </p:cNvPr>
          <p:cNvSpPr txBox="1">
            <a:spLocks/>
          </p:cNvSpPr>
          <p:nvPr/>
        </p:nvSpPr>
        <p:spPr>
          <a:xfrm>
            <a:off x="138856" y="92028"/>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Community health education</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 name="Google Shape;924;g77cecb6c06_0_37"/>
          <p:cNvSpPr txBox="1">
            <a:spLocks noGrp="1"/>
          </p:cNvSpPr>
          <p:nvPr>
            <p:ph type="body" idx="1"/>
          </p:nvPr>
        </p:nvSpPr>
        <p:spPr>
          <a:xfrm>
            <a:off x="1357121" y="1688047"/>
            <a:ext cx="9477759" cy="3481907"/>
          </a:xfrm>
          <a:prstGeom prst="rect">
            <a:avLst/>
          </a:prstGeom>
        </p:spPr>
        <p:txBody>
          <a:bodyPr lIns="45699" tIns="45699" rIns="45699" bIns="45699"/>
          <a:lstStyle/>
          <a:p>
            <a:pPr>
              <a:spcBef>
                <a:spcPts val="600"/>
              </a:spcBef>
            </a:pPr>
            <a:r>
              <a:rPr dirty="0"/>
              <a:t>For each audience, a message map is needed for every strategic communication and/or </a:t>
            </a:r>
            <a:r>
              <a:rPr dirty="0" err="1"/>
              <a:t>behaviour</a:t>
            </a:r>
            <a:r>
              <a:rPr dirty="0"/>
              <a:t> change outcome that is desirable. </a:t>
            </a:r>
          </a:p>
          <a:p>
            <a:pPr>
              <a:spcBef>
                <a:spcPts val="600"/>
              </a:spcBef>
            </a:pPr>
            <a:endParaRPr dirty="0"/>
          </a:p>
          <a:p>
            <a:pPr>
              <a:spcBef>
                <a:spcPts val="600"/>
              </a:spcBef>
            </a:pPr>
            <a:r>
              <a:rPr dirty="0"/>
              <a:t>Message maps, not messages, are more useful in disease outbreaks and emergencies. Once filled in, the map can be used for developing any communication and engagement product or process – from talking points for the media, to developing one or more Information, Education and Communication (IEC) materials, or for effective conversations in the community or with just one person or family.</a:t>
            </a:r>
          </a:p>
        </p:txBody>
      </p:sp>
      <p:sp>
        <p:nvSpPr>
          <p:cNvPr id="4" name="Title 1">
            <a:extLst>
              <a:ext uri="{FF2B5EF4-FFF2-40B4-BE49-F238E27FC236}">
                <a16:creationId xmlns:a16="http://schemas.microsoft.com/office/drawing/2014/main" id="{72230F33-7A10-1A69-4402-2AF8AA64824A}"/>
              </a:ext>
            </a:extLst>
          </p:cNvPr>
          <p:cNvSpPr txBox="1">
            <a:spLocks/>
          </p:cNvSpPr>
          <p:nvPr/>
        </p:nvSpPr>
        <p:spPr>
          <a:xfrm>
            <a:off x="138856" y="92028"/>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Community health education</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4" name="Table 3"/>
          <p:cNvGraphicFramePr/>
          <p:nvPr>
            <p:extLst>
              <p:ext uri="{D42A27DB-BD31-4B8C-83A1-F6EECF244321}">
                <p14:modId xmlns:p14="http://schemas.microsoft.com/office/powerpoint/2010/main" val="1294750027"/>
              </p:ext>
            </p:extLst>
          </p:nvPr>
        </p:nvGraphicFramePr>
        <p:xfrm>
          <a:off x="2082960" y="1000105"/>
          <a:ext cx="8026080" cy="4857791"/>
        </p:xfrm>
        <a:graphic>
          <a:graphicData uri="http://schemas.openxmlformats.org/drawingml/2006/table">
            <a:tbl>
              <a:tblPr firstRow="1">
                <a:tableStyleId>{4C3C2611-4C71-4FC5-86AE-919BDF0F9419}</a:tableStyleId>
              </a:tblPr>
              <a:tblGrid>
                <a:gridCol w="2675360">
                  <a:extLst>
                    <a:ext uri="{9D8B030D-6E8A-4147-A177-3AD203B41FA5}">
                      <a16:colId xmlns:a16="http://schemas.microsoft.com/office/drawing/2014/main" val="20000"/>
                    </a:ext>
                  </a:extLst>
                </a:gridCol>
                <a:gridCol w="2675360">
                  <a:extLst>
                    <a:ext uri="{9D8B030D-6E8A-4147-A177-3AD203B41FA5}">
                      <a16:colId xmlns:a16="http://schemas.microsoft.com/office/drawing/2014/main" val="20001"/>
                    </a:ext>
                  </a:extLst>
                </a:gridCol>
                <a:gridCol w="2675360">
                  <a:extLst>
                    <a:ext uri="{9D8B030D-6E8A-4147-A177-3AD203B41FA5}">
                      <a16:colId xmlns:a16="http://schemas.microsoft.com/office/drawing/2014/main" val="20002"/>
                    </a:ext>
                  </a:extLst>
                </a:gridCol>
              </a:tblGrid>
              <a:tr h="509311">
                <a:tc>
                  <a:txBody>
                    <a:bodyPr/>
                    <a:lstStyle/>
                    <a:p>
                      <a:pPr defTabSz="289320">
                        <a:defRPr sz="1800" b="0">
                          <a:solidFill>
                            <a:srgbClr val="000000"/>
                          </a:solidFill>
                        </a:defRPr>
                      </a:pPr>
                      <a:r>
                        <a:rPr sz="1400">
                          <a:solidFill>
                            <a:srgbClr val="FFFFFF"/>
                          </a:solidFill>
                          <a:latin typeface="+mn-lt"/>
                          <a:ea typeface="+mn-ea"/>
                          <a:cs typeface="+mn-cs"/>
                        </a:rPr>
                        <a:t>Audience:</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000000"/>
                    </a:solidFill>
                  </a:tcPr>
                </a:tc>
                <a:tc gridSpan="2">
                  <a:txBody>
                    <a:bodyPr/>
                    <a:lstStyle/>
                    <a:p>
                      <a:pPr defTabSz="289320">
                        <a:defRPr sz="1800" b="0">
                          <a:solidFill>
                            <a:srgbClr val="000000"/>
                          </a:solidFill>
                        </a:defRPr>
                      </a:pPr>
                      <a:r>
                        <a:rPr sz="1400">
                          <a:latin typeface="+mn-lt"/>
                          <a:ea typeface="+mn-ea"/>
                          <a:cs typeface="+mn-cs"/>
                        </a:rPr>
                        <a:t>Parents of school-age children</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hMerge="1">
                  <a:txBody>
                    <a:bodyPr/>
                    <a:lstStyle/>
                    <a:p>
                      <a:endParaRPr lang="hu-HU"/>
                    </a:p>
                  </a:txBody>
                  <a:tcPr/>
                </a:tc>
                <a:extLst>
                  <a:ext uri="{0D108BD9-81ED-4DB2-BD59-A6C34878D82A}">
                    <a16:rowId xmlns:a16="http://schemas.microsoft.com/office/drawing/2014/main" val="10000"/>
                  </a:ext>
                </a:extLst>
              </a:tr>
              <a:tr h="592667">
                <a:tc>
                  <a:txBody>
                    <a:bodyPr/>
                    <a:lstStyle/>
                    <a:p>
                      <a:pPr defTabSz="289320">
                        <a:defRPr>
                          <a:solidFill>
                            <a:srgbClr val="FFFFFF"/>
                          </a:solidFill>
                          <a:latin typeface="+mn-lt"/>
                          <a:ea typeface="+mn-ea"/>
                          <a:cs typeface="+mn-cs"/>
                        </a:defRPr>
                      </a:pPr>
                      <a:r>
                        <a:t>Concern</a:t>
                      </a:r>
                      <a:r>
                        <a:rPr b="1">
                          <a:latin typeface="Calibri"/>
                          <a:ea typeface="Calibri"/>
                          <a:cs typeface="Calibri"/>
                          <a:sym typeface="Calibri"/>
                        </a:rPr>
                        <a:t> or question:</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000000"/>
                    </a:solidFill>
                  </a:tcPr>
                </a:tc>
                <a:tc gridSpan="2">
                  <a:txBody>
                    <a:bodyPr/>
                    <a:lstStyle/>
                    <a:p>
                      <a:pPr defTabSz="289320">
                        <a:defRPr sz="1800"/>
                      </a:pPr>
                      <a:r>
                        <a:rPr sz="1400">
                          <a:latin typeface="+mn-lt"/>
                          <a:ea typeface="+mn-ea"/>
                          <a:cs typeface="+mn-cs"/>
                        </a:rPr>
                        <a:t>​How are my children going to be protected from COVID-19 while in school?</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hMerge="1">
                  <a:txBody>
                    <a:bodyPr/>
                    <a:lstStyle/>
                    <a:p>
                      <a:endParaRPr lang="hu-HU"/>
                    </a:p>
                  </a:txBody>
                  <a:tcPr/>
                </a:tc>
                <a:extLst>
                  <a:ext uri="{0D108BD9-81ED-4DB2-BD59-A6C34878D82A}">
                    <a16:rowId xmlns:a16="http://schemas.microsoft.com/office/drawing/2014/main" val="10001"/>
                  </a:ext>
                </a:extLst>
              </a:tr>
              <a:tr h="575733">
                <a:tc>
                  <a:txBody>
                    <a:bodyPr/>
                    <a:lstStyle/>
                    <a:p>
                      <a:pPr defTabSz="289320">
                        <a:defRPr sz="1800"/>
                      </a:pPr>
                      <a:r>
                        <a:rPr sz="1400">
                          <a:solidFill>
                            <a:srgbClr val="FFFFFF"/>
                          </a:solidFill>
                          <a:latin typeface="+mn-lt"/>
                          <a:ea typeface="+mn-ea"/>
                          <a:cs typeface="+mn-cs"/>
                        </a:rPr>
                        <a:t>Date:</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000000"/>
                    </a:solidFill>
                  </a:tcPr>
                </a:tc>
                <a:tc gridSpan="2">
                  <a:txBody>
                    <a:bodyPr/>
                    <a:lstStyle/>
                    <a:p>
                      <a:pPr defTabSz="289320">
                        <a:defRPr>
                          <a:latin typeface="+mn-lt"/>
                          <a:ea typeface="+mn-ea"/>
                          <a:cs typeface="+mn-cs"/>
                        </a:defRPr>
                      </a:pPr>
                      <a:r>
                        <a:t>XX</a:t>
                      </a:r>
                      <a:r>
                        <a:rPr>
                          <a:latin typeface="Calibri"/>
                          <a:ea typeface="Calibri"/>
                          <a:cs typeface="Calibri"/>
                          <a:sym typeface="Calibri"/>
                        </a:rPr>
                        <a:t> / XX / XXXX</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hMerge="1">
                  <a:txBody>
                    <a:bodyPr/>
                    <a:lstStyle/>
                    <a:p>
                      <a:endParaRPr lang="hu-HU"/>
                    </a:p>
                  </a:txBody>
                  <a:tcPr/>
                </a:tc>
                <a:extLst>
                  <a:ext uri="{0D108BD9-81ED-4DB2-BD59-A6C34878D82A}">
                    <a16:rowId xmlns:a16="http://schemas.microsoft.com/office/drawing/2014/main" val="10002"/>
                  </a:ext>
                </a:extLst>
              </a:tr>
              <a:tr h="1752978">
                <a:tc>
                  <a:txBody>
                    <a:bodyPr/>
                    <a:lstStyle/>
                    <a:p>
                      <a:pPr defTabSz="685800">
                        <a:defRPr>
                          <a:latin typeface="+mn-lt"/>
                          <a:ea typeface="+mn-ea"/>
                          <a:cs typeface="+mn-cs"/>
                        </a:defRPr>
                      </a:pPr>
                      <a:r>
                        <a:t>The</a:t>
                      </a:r>
                      <a:r>
                        <a:rPr>
                          <a:latin typeface="Calibri"/>
                          <a:ea typeface="Calibri"/>
                          <a:cs typeface="Calibri"/>
                          <a:sym typeface="Calibri"/>
                        </a:rPr>
                        <a:t> Ministry of Health and Ministry of Education with public health partners is rolling out a nation-wide COVID-19 prevention initiative in all schools to ensure students are safe.</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defTabSz="685800">
                        <a:defRPr sz="1800"/>
                      </a:pPr>
                      <a:r>
                        <a:rPr sz="1400">
                          <a:latin typeface="+mn-lt"/>
                          <a:ea typeface="+mn-ea"/>
                          <a:cs typeface="+mn-cs"/>
                        </a:rPr>
                        <a:t>While this outbreak can change, so far, children have not been severely affected with COVID-19. People who have had severe disease or who have died from COVID-19 have been elderly and those with underlying conditions (e.g., heart disease, diabetes).</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defTabSz="685800">
                        <a:defRPr>
                          <a:latin typeface="+mn-lt"/>
                          <a:ea typeface="+mn-ea"/>
                          <a:cs typeface="+mn-cs"/>
                        </a:defRPr>
                      </a:pPr>
                      <a:r>
                        <a:t>Go to [website] for live updates on COVID-19 globally and [website] for more information on COVID-19 in Vietnam. You can also call the hotline at [</a:t>
                      </a:r>
                      <a:r>
                        <a:rPr>
                          <a:latin typeface="Calibri"/>
                          <a:ea typeface="Calibri"/>
                          <a:cs typeface="Calibri"/>
                          <a:sym typeface="Calibri"/>
                        </a:rPr>
                        <a:t>xxxxxxxxxx], or talk to your school administrator.</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3"/>
                  </a:ext>
                </a:extLst>
              </a:tr>
              <a:tr h="1381760">
                <a:tc>
                  <a:txBody>
                    <a:bodyPr/>
                    <a:lstStyle/>
                    <a:p>
                      <a:pPr defTabSz="289320">
                        <a:defRPr sz="1800"/>
                      </a:pPr>
                      <a:r>
                        <a:rPr sz="1400">
                          <a:latin typeface="+mn-lt"/>
                          <a:ea typeface="+mn-ea"/>
                          <a:cs typeface="+mn-cs"/>
                        </a:rPr>
                        <a:t>The school-based initiative starts [date, month] in the northern provinces and will continue until [date, month] in remaining provinces. </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defTabSz="685800">
                        <a:defRPr>
                          <a:latin typeface="+mn-lt"/>
                          <a:ea typeface="+mn-ea"/>
                          <a:cs typeface="+mn-cs"/>
                        </a:defRPr>
                      </a:pPr>
                      <a:r>
                        <a:rPr dirty="0"/>
                        <a:t>WHO Situation Report dated [date, month] reported [x] number of children ages [x] to [x] have had COVID-19, and there are no reported deaths in this age category.</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defTabSz="289320">
                        <a:defRPr sz="1800"/>
                      </a:pPr>
                      <a:r>
                        <a:rPr sz="1400" dirty="0">
                          <a:latin typeface="+mn-lt"/>
                          <a:ea typeface="+mn-ea"/>
                          <a:cs typeface="+mn-cs"/>
                        </a:rPr>
                        <a:t>All school administrators will receive training in COVID-19 by [date, month], and will be able to answer your questions and address any concerns. </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4"/>
                  </a:ext>
                </a:extLst>
              </a:tr>
            </a:tbl>
          </a:graphicData>
        </a:graphic>
      </p:graphicFrame>
      <p:sp>
        <p:nvSpPr>
          <p:cNvPr id="2" name="Title 1">
            <a:extLst>
              <a:ext uri="{FF2B5EF4-FFF2-40B4-BE49-F238E27FC236}">
                <a16:creationId xmlns:a16="http://schemas.microsoft.com/office/drawing/2014/main" id="{FD1364EE-8494-2B45-8E69-55732069B79D}"/>
              </a:ext>
            </a:extLst>
          </p:cNvPr>
          <p:cNvSpPr txBox="1">
            <a:spLocks/>
          </p:cNvSpPr>
          <p:nvPr/>
        </p:nvSpPr>
        <p:spPr>
          <a:xfrm>
            <a:off x="138856" y="92028"/>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Example message map for COVID-19</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 name="Google Shape;924;g77cecb6c06_0_37"/>
          <p:cNvSpPr txBox="1"/>
          <p:nvPr/>
        </p:nvSpPr>
        <p:spPr>
          <a:xfrm>
            <a:off x="999559" y="627400"/>
            <a:ext cx="10192882" cy="52629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p>
            <a:pPr defTabSz="685800">
              <a:defRPr sz="2400">
                <a:latin typeface="+mn-lt"/>
                <a:ea typeface="+mn-ea"/>
                <a:cs typeface="+mn-cs"/>
                <a:sym typeface="Source Sans Pro Regular"/>
              </a:defRPr>
            </a:pPr>
            <a:r>
              <a:rPr dirty="0"/>
              <a:t>As messaging strategies evolve and become tailored to different audiences, consider the following information for each audience. </a:t>
            </a:r>
            <a:endParaRPr lang="hu-HU" dirty="0"/>
          </a:p>
          <a:p>
            <a:pPr defTabSz="685800">
              <a:defRPr sz="2400">
                <a:latin typeface="+mn-lt"/>
                <a:ea typeface="+mn-ea"/>
                <a:cs typeface="+mn-cs"/>
                <a:sym typeface="Source Sans Pro Regular"/>
              </a:defRPr>
            </a:pPr>
            <a:r>
              <a:rPr b="1" dirty="0">
                <a:solidFill>
                  <a:srgbClr val="C00000"/>
                </a:solidFill>
              </a:rPr>
              <a:t>Where possible, use recent research/evidence to inform your messages:</a:t>
            </a:r>
          </a:p>
          <a:p>
            <a:pPr defTabSz="685800">
              <a:defRPr sz="2400">
                <a:latin typeface="+mn-lt"/>
                <a:ea typeface="+mn-ea"/>
                <a:cs typeface="+mn-cs"/>
                <a:sym typeface="Source Sans Pro Regular"/>
              </a:defRPr>
            </a:pPr>
            <a:endParaRPr dirty="0"/>
          </a:p>
          <a:p>
            <a:pPr marL="254000" indent="-254000" defTabSz="685800">
              <a:buClr>
                <a:srgbClr val="C00000"/>
              </a:buClr>
              <a:buSzPct val="80000"/>
              <a:buFont typeface="Arial"/>
              <a:buChar char="•"/>
              <a:defRPr sz="2400">
                <a:latin typeface="+mn-lt"/>
                <a:ea typeface="+mn-ea"/>
                <a:cs typeface="+mn-cs"/>
                <a:sym typeface="Source Sans Pro Regular"/>
              </a:defRPr>
            </a:pPr>
            <a:r>
              <a:rPr dirty="0"/>
              <a:t>What are their general risk perceptions, emotions, and fears associated with the outbreak?</a:t>
            </a:r>
          </a:p>
          <a:p>
            <a:pPr marL="254000" indent="-254000" defTabSz="685800">
              <a:buClr>
                <a:srgbClr val="C00000"/>
              </a:buClr>
              <a:buSzPct val="80000"/>
              <a:buFont typeface="Arial"/>
              <a:buChar char="•"/>
              <a:defRPr sz="2400">
                <a:latin typeface="+mn-lt"/>
                <a:ea typeface="+mn-ea"/>
                <a:cs typeface="+mn-cs"/>
                <a:sym typeface="Source Sans Pro Regular"/>
              </a:defRPr>
            </a:pPr>
            <a:r>
              <a:rPr dirty="0"/>
              <a:t>What is their level of knowledge about causes, symptoms, and transmission?</a:t>
            </a:r>
          </a:p>
          <a:p>
            <a:pPr marL="254000" indent="-254000" defTabSz="685800">
              <a:buClr>
                <a:srgbClr val="C00000"/>
              </a:buClr>
              <a:buSzPct val="80000"/>
              <a:buFont typeface="Arial"/>
              <a:buChar char="•"/>
              <a:defRPr sz="2400">
                <a:latin typeface="+mn-lt"/>
                <a:ea typeface="+mn-ea"/>
                <a:cs typeface="+mn-cs"/>
                <a:sym typeface="Source Sans Pro Regular"/>
              </a:defRPr>
            </a:pPr>
            <a:r>
              <a:rPr dirty="0"/>
              <a:t>What are their common beliefs, attitudes, and concerns about these causes, symptoms, and transmission?</a:t>
            </a:r>
          </a:p>
          <a:p>
            <a:pPr marL="254000" indent="-254000" defTabSz="685800">
              <a:buClr>
                <a:srgbClr val="C00000"/>
              </a:buClr>
              <a:buSzPct val="80000"/>
              <a:buFont typeface="Arial"/>
              <a:buChar char="•"/>
              <a:defRPr sz="2400">
                <a:latin typeface="+mn-lt"/>
                <a:ea typeface="+mn-ea"/>
                <a:cs typeface="+mn-cs"/>
                <a:sym typeface="Source Sans Pro Regular"/>
              </a:defRPr>
            </a:pPr>
            <a:r>
              <a:rPr dirty="0"/>
              <a:t>What rumors or misinformation are prevalent and need to be addressed?</a:t>
            </a:r>
          </a:p>
          <a:p>
            <a:pPr marL="254000" indent="-254000" defTabSz="685800">
              <a:buClr>
                <a:srgbClr val="C00000"/>
              </a:buClr>
              <a:buSzPct val="80000"/>
              <a:buFont typeface="Arial"/>
              <a:buChar char="•"/>
              <a:defRPr sz="2400">
                <a:latin typeface="+mn-lt"/>
                <a:ea typeface="+mn-ea"/>
                <a:cs typeface="+mn-cs"/>
                <a:sym typeface="Source Sans Pro Regular"/>
              </a:defRPr>
            </a:pPr>
            <a:r>
              <a:rPr dirty="0"/>
              <a:t>What are the dominant social and cultural norms around behaviors and practices linked to the outbreak?</a:t>
            </a:r>
          </a:p>
          <a:p>
            <a:pPr marL="254000" indent="-254000" defTabSz="685800">
              <a:buClr>
                <a:srgbClr val="C00000"/>
              </a:buClr>
              <a:buSzPct val="80000"/>
              <a:buFont typeface="Arial"/>
              <a:buChar char="•"/>
              <a:defRPr sz="2400">
                <a:latin typeface="+mn-lt"/>
                <a:ea typeface="+mn-ea"/>
                <a:cs typeface="+mn-cs"/>
                <a:sym typeface="Source Sans Pro Regular"/>
              </a:defRPr>
            </a:pPr>
            <a:r>
              <a:rPr dirty="0"/>
              <a:t>What are the dominant current behaviors?</a:t>
            </a:r>
          </a:p>
          <a:p>
            <a:pPr marL="254000" indent="-254000" defTabSz="685800">
              <a:buClr>
                <a:srgbClr val="C00000"/>
              </a:buClr>
              <a:buSzPct val="80000"/>
              <a:buFont typeface="Arial"/>
              <a:buChar char="•"/>
              <a:defRPr sz="2400">
                <a:latin typeface="+mn-lt"/>
                <a:ea typeface="+mn-ea"/>
                <a:cs typeface="+mn-cs"/>
                <a:sym typeface="Source Sans Pro Regular"/>
              </a:defRPr>
            </a:pPr>
            <a:r>
              <a:rPr dirty="0"/>
              <a:t>What are the key barriers and facilitators to the desired behavior?</a:t>
            </a:r>
          </a:p>
        </p:txBody>
      </p:sp>
      <p:sp>
        <p:nvSpPr>
          <p:cNvPr id="2" name="Title 1">
            <a:extLst>
              <a:ext uri="{FF2B5EF4-FFF2-40B4-BE49-F238E27FC236}">
                <a16:creationId xmlns:a16="http://schemas.microsoft.com/office/drawing/2014/main" id="{8FEFBC04-CA1E-33C7-12A4-43538AA2EA20}"/>
              </a:ext>
            </a:extLst>
          </p:cNvPr>
          <p:cNvSpPr txBox="1">
            <a:spLocks/>
          </p:cNvSpPr>
          <p:nvPr/>
        </p:nvSpPr>
        <p:spPr>
          <a:xfrm>
            <a:off x="138856" y="92028"/>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Contextualizing messages and interventions</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0;p7">
            <a:extLst>
              <a:ext uri="{FF2B5EF4-FFF2-40B4-BE49-F238E27FC236}">
                <a16:creationId xmlns:a16="http://schemas.microsoft.com/office/drawing/2014/main" id="{73015B2B-E83E-4441-E0AE-2C1F56B37EDD}"/>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34999" tIns="134999" rIns="134999" bIns="134999" anchor="ctr">
            <a:normAutofit/>
          </a:bodyPr>
          <a:lstStyle>
            <a:lvl1pPr marL="0" marR="0" indent="0" algn="ctr" defTabSz="289320" rtl="0"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hangingPunct="1"/>
            <a:r>
              <a:rPr lang="en-US" b="1" dirty="0"/>
              <a:t>7. Infrastructure for communication in the community</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4" name="Google Shape;939;g77b047ae1b_6_151"/>
          <p:cNvSpPr txBox="1">
            <a:spLocks noGrp="1"/>
          </p:cNvSpPr>
          <p:nvPr>
            <p:ph type="body" idx="1"/>
          </p:nvPr>
        </p:nvSpPr>
        <p:spPr>
          <a:xfrm>
            <a:off x="238271" y="799481"/>
            <a:ext cx="10506093" cy="887276"/>
          </a:xfrm>
          <a:prstGeom prst="rect">
            <a:avLst/>
          </a:prstGeom>
        </p:spPr>
        <p:txBody>
          <a:bodyPr lIns="45699" tIns="45699" rIns="45699" bIns="45699"/>
          <a:lstStyle>
            <a:lvl1pPr>
              <a:spcBef>
                <a:spcPts val="0"/>
              </a:spcBef>
              <a:defRPr sz="2800">
                <a:solidFill>
                  <a:schemeClr val="accent2"/>
                </a:solidFill>
                <a:latin typeface="Source Sans Pro Bold"/>
                <a:ea typeface="Source Sans Pro Bold"/>
                <a:cs typeface="Source Sans Pro Bold"/>
                <a:sym typeface="Source Sans Pro Bold"/>
              </a:defRPr>
            </a:lvl1pPr>
          </a:lstStyle>
          <a:p>
            <a:r>
              <a:rPr b="1" dirty="0"/>
              <a:t>Different communication strategies may be applied depending on the type of audience.</a:t>
            </a:r>
          </a:p>
        </p:txBody>
      </p:sp>
      <p:pic>
        <p:nvPicPr>
          <p:cNvPr id="506" name="Google Shape;940;g77b047ae1b_6_151" descr="Google Shape;940;g77b047ae1b_6_151"/>
          <p:cNvPicPr>
            <a:picLocks noChangeAspect="1"/>
          </p:cNvPicPr>
          <p:nvPr/>
        </p:nvPicPr>
        <p:blipFill>
          <a:blip r:embed="rId3"/>
          <a:stretch>
            <a:fillRect/>
          </a:stretch>
        </p:blipFill>
        <p:spPr>
          <a:xfrm>
            <a:off x="567197" y="1767429"/>
            <a:ext cx="7089701" cy="3323142"/>
          </a:xfrm>
          <a:prstGeom prst="rect">
            <a:avLst/>
          </a:prstGeom>
          <a:ln w="12700">
            <a:miter lim="400000"/>
          </a:ln>
        </p:spPr>
      </p:pic>
      <p:sp>
        <p:nvSpPr>
          <p:cNvPr id="507" name="Google Shape;941;g77b047ae1b_6_151"/>
          <p:cNvSpPr txBox="1"/>
          <p:nvPr/>
        </p:nvSpPr>
        <p:spPr>
          <a:xfrm>
            <a:off x="2267274" y="5171243"/>
            <a:ext cx="3689546" cy="2461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lvl1pPr>
              <a:defRPr sz="1200" u="sng">
                <a:solidFill>
                  <a:srgbClr val="0563C1"/>
                </a:solidFill>
                <a:uFill>
                  <a:solidFill>
                    <a:srgbClr val="0563C1"/>
                  </a:solidFill>
                </a:uFill>
                <a:latin typeface="+mn-lt"/>
                <a:ea typeface="+mn-ea"/>
                <a:cs typeface="+mn-cs"/>
                <a:sym typeface="Source Sans Pro Regular"/>
                <a:hlinkClick r:id="rId4"/>
              </a:defRPr>
            </a:lvl1pPr>
          </a:lstStyle>
          <a:p>
            <a:pPr>
              <a:defRPr>
                <a:solidFill>
                  <a:srgbClr val="0000FF"/>
                </a:solidFill>
                <a:uFillTx/>
              </a:defRPr>
            </a:pPr>
            <a:r>
              <a:rPr sz="1000">
                <a:solidFill>
                  <a:srgbClr val="0563C1"/>
                </a:solidFill>
                <a:uFill>
                  <a:solidFill>
                    <a:srgbClr val="0563C1"/>
                  </a:solidFill>
                </a:uFill>
                <a:hlinkClick r:id="rId4"/>
              </a:rPr>
              <a:t>https://www.who.int/risk-communication/guidance/download/en/</a:t>
            </a:r>
          </a:p>
        </p:txBody>
      </p:sp>
      <p:sp>
        <p:nvSpPr>
          <p:cNvPr id="508" name="ZoneTexte 1"/>
          <p:cNvSpPr txBox="1"/>
          <p:nvPr/>
        </p:nvSpPr>
        <p:spPr>
          <a:xfrm>
            <a:off x="7721065" y="1575631"/>
            <a:ext cx="4052856" cy="4714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2200">
                <a:latin typeface="+mn-lt"/>
                <a:ea typeface="+mn-ea"/>
                <a:cs typeface="+mn-cs"/>
                <a:sym typeface="Source Sans Pro Regular"/>
              </a:defRPr>
            </a:pPr>
            <a:r>
              <a:rPr dirty="0"/>
              <a:t>Identify Key influencers:​</a:t>
            </a:r>
          </a:p>
          <a:p>
            <a:pPr marL="254000" indent="-254000">
              <a:buClr>
                <a:schemeClr val="accent3"/>
              </a:buClr>
              <a:buSzPct val="100000"/>
              <a:buChar char="•"/>
              <a:defRPr sz="2200">
                <a:latin typeface="+mn-lt"/>
                <a:ea typeface="+mn-ea"/>
                <a:cs typeface="+mn-cs"/>
                <a:sym typeface="Source Sans Pro Regular"/>
              </a:defRPr>
            </a:pPr>
            <a:r>
              <a:rPr dirty="0"/>
              <a:t>Who are you trying to reach? ​</a:t>
            </a:r>
          </a:p>
          <a:p>
            <a:pPr marL="254000" indent="-254000">
              <a:buClr>
                <a:schemeClr val="accent3"/>
              </a:buClr>
              <a:buSzPct val="100000"/>
              <a:buChar char="•"/>
              <a:defRPr sz="2200">
                <a:latin typeface="+mn-lt"/>
                <a:ea typeface="+mn-ea"/>
                <a:cs typeface="+mn-cs"/>
                <a:sym typeface="Source Sans Pro Regular"/>
              </a:defRPr>
            </a:pPr>
            <a:r>
              <a:rPr dirty="0"/>
              <a:t>How will you reach your affected population?​​</a:t>
            </a:r>
          </a:p>
          <a:p>
            <a:pPr marL="254000" indent="-254000">
              <a:buClr>
                <a:schemeClr val="accent3"/>
              </a:buClr>
              <a:buSzPct val="100000"/>
              <a:buChar char="•"/>
              <a:defRPr sz="2200">
                <a:latin typeface="+mn-lt"/>
                <a:ea typeface="+mn-ea"/>
                <a:cs typeface="+mn-cs"/>
                <a:sym typeface="Source Sans Pro Regular"/>
              </a:defRPr>
            </a:pPr>
            <a:r>
              <a:rPr dirty="0"/>
              <a:t>Identify people that the community trusts and build relationships with them.​</a:t>
            </a:r>
          </a:p>
          <a:p>
            <a:pPr marL="254000" indent="-254000">
              <a:buClr>
                <a:schemeClr val="accent3"/>
              </a:buClr>
              <a:buSzPct val="100000"/>
              <a:buChar char="•"/>
              <a:defRPr sz="2200">
                <a:latin typeface="+mn-lt"/>
                <a:ea typeface="+mn-ea"/>
                <a:cs typeface="+mn-cs"/>
                <a:sym typeface="Source Sans Pro Regular"/>
              </a:defRPr>
            </a:pPr>
            <a:r>
              <a:rPr dirty="0"/>
              <a:t>Involve them in decision-making to ensure that interventions and communications are respectful and acceptable to the communities themselves.​</a:t>
            </a:r>
          </a:p>
        </p:txBody>
      </p:sp>
      <p:sp>
        <p:nvSpPr>
          <p:cNvPr id="2" name="Title 1">
            <a:extLst>
              <a:ext uri="{FF2B5EF4-FFF2-40B4-BE49-F238E27FC236}">
                <a16:creationId xmlns:a16="http://schemas.microsoft.com/office/drawing/2014/main" id="{0F804959-F43F-8B42-A983-60CCD9F0ADE3}"/>
              </a:ext>
            </a:extLst>
          </p:cNvPr>
          <p:cNvSpPr txBox="1">
            <a:spLocks/>
          </p:cNvSpPr>
          <p:nvPr/>
        </p:nvSpPr>
        <p:spPr>
          <a:xfrm>
            <a:off x="138856" y="92028"/>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Infrastructure for community communication</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3" name="Google Shape;949;g77b047ae1b_6_159"/>
          <p:cNvGraphicFramePr/>
          <p:nvPr>
            <p:extLst>
              <p:ext uri="{D42A27DB-BD31-4B8C-83A1-F6EECF244321}">
                <p14:modId xmlns:p14="http://schemas.microsoft.com/office/powerpoint/2010/main" val="3171246233"/>
              </p:ext>
            </p:extLst>
          </p:nvPr>
        </p:nvGraphicFramePr>
        <p:xfrm>
          <a:off x="1093837" y="1132500"/>
          <a:ext cx="4146538" cy="4593000"/>
        </p:xfrm>
        <a:graphic>
          <a:graphicData uri="http://schemas.openxmlformats.org/drawingml/2006/table">
            <a:tbl>
              <a:tblPr>
                <a:tableStyleId>{4C3C2611-4C71-4FC5-86AE-919BDF0F9419}</a:tableStyleId>
              </a:tblPr>
              <a:tblGrid>
                <a:gridCol w="4146538">
                  <a:extLst>
                    <a:ext uri="{9D8B030D-6E8A-4147-A177-3AD203B41FA5}">
                      <a16:colId xmlns:a16="http://schemas.microsoft.com/office/drawing/2014/main" val="20000"/>
                    </a:ext>
                  </a:extLst>
                </a:gridCol>
              </a:tblGrid>
              <a:tr h="748639">
                <a:tc>
                  <a:txBody>
                    <a:bodyPr/>
                    <a:lstStyle/>
                    <a:p>
                      <a:pPr algn="ctr" defTabSz="289320">
                        <a:defRPr sz="1800"/>
                      </a:pPr>
                      <a:r>
                        <a:rPr sz="3100" dirty="0">
                          <a:solidFill>
                            <a:srgbClr val="DBEEF4"/>
                          </a:solidFill>
                          <a:latin typeface="+mn-lt"/>
                          <a:ea typeface="+mn-ea"/>
                          <a:cs typeface="+mn-cs"/>
                        </a:rPr>
                        <a:t>Influencers</a:t>
                      </a:r>
                    </a:p>
                  </a:txBody>
                  <a:tcPr marL="50400" marR="50400" marT="50400" marB="50400" horzOverflow="overflow">
                    <a:lnB w="38100">
                      <a:solidFill>
                        <a:srgbClr val="FFFFFF"/>
                      </a:solidFill>
                    </a:lnB>
                    <a:solidFill>
                      <a:schemeClr val="accent1"/>
                    </a:solidFill>
                  </a:tcPr>
                </a:tc>
                <a:extLst>
                  <a:ext uri="{0D108BD9-81ED-4DB2-BD59-A6C34878D82A}">
                    <a16:rowId xmlns:a16="http://schemas.microsoft.com/office/drawing/2014/main" val="10000"/>
                  </a:ext>
                </a:extLst>
              </a:tr>
              <a:tr h="586771">
                <a:tc>
                  <a:txBody>
                    <a:bodyPr/>
                    <a:lstStyle/>
                    <a:p>
                      <a:pPr defTabSz="289320">
                        <a:defRPr sz="1800"/>
                      </a:pPr>
                      <a:r>
                        <a:rPr sz="2400">
                          <a:latin typeface="+mn-lt"/>
                          <a:ea typeface="+mn-ea"/>
                          <a:cs typeface="+mn-cs"/>
                        </a:rPr>
                        <a:t>Health care workers  </a:t>
                      </a:r>
                    </a:p>
                  </a:txBody>
                  <a:tcPr marL="50400" marR="50400" marT="50400" marB="50400" horzOverflow="overflow">
                    <a:lnT w="38100">
                      <a:solidFill>
                        <a:srgbClr val="FFFFFF"/>
                      </a:solidFill>
                    </a:lnT>
                    <a:solidFill>
                      <a:srgbClr val="D0D8E8"/>
                    </a:solidFill>
                  </a:tcPr>
                </a:tc>
                <a:extLst>
                  <a:ext uri="{0D108BD9-81ED-4DB2-BD59-A6C34878D82A}">
                    <a16:rowId xmlns:a16="http://schemas.microsoft.com/office/drawing/2014/main" val="10001"/>
                  </a:ext>
                </a:extLst>
              </a:tr>
              <a:tr h="566537">
                <a:tc>
                  <a:txBody>
                    <a:bodyPr/>
                    <a:lstStyle/>
                    <a:p>
                      <a:pPr defTabSz="289320">
                        <a:defRPr sz="1800"/>
                      </a:pPr>
                      <a:r>
                        <a:rPr sz="2400">
                          <a:latin typeface="+mn-lt"/>
                          <a:ea typeface="+mn-ea"/>
                          <a:cs typeface="+mn-cs"/>
                        </a:rPr>
                        <a:t>Local and religious leaders</a:t>
                      </a:r>
                    </a:p>
                  </a:txBody>
                  <a:tcPr marL="50400" marR="50400" marT="50400" marB="50400" horzOverflow="overflow">
                    <a:solidFill>
                      <a:srgbClr val="E9EDF4"/>
                    </a:solidFill>
                  </a:tcPr>
                </a:tc>
                <a:extLst>
                  <a:ext uri="{0D108BD9-81ED-4DB2-BD59-A6C34878D82A}">
                    <a16:rowId xmlns:a16="http://schemas.microsoft.com/office/drawing/2014/main" val="10002"/>
                  </a:ext>
                </a:extLst>
              </a:tr>
              <a:tr h="586771">
                <a:tc>
                  <a:txBody>
                    <a:bodyPr/>
                    <a:lstStyle/>
                    <a:p>
                      <a:pPr defTabSz="289320">
                        <a:defRPr sz="1800"/>
                      </a:pPr>
                      <a:r>
                        <a:rPr sz="2400">
                          <a:latin typeface="+mn-lt"/>
                          <a:ea typeface="+mn-ea"/>
                          <a:cs typeface="+mn-cs"/>
                        </a:rPr>
                        <a:t>Citizens’ representatives</a:t>
                      </a:r>
                    </a:p>
                  </a:txBody>
                  <a:tcPr marL="50400" marR="50400" marT="50400" marB="50400" horzOverflow="overflow">
                    <a:solidFill>
                      <a:srgbClr val="D0D8E8"/>
                    </a:solidFill>
                  </a:tcPr>
                </a:tc>
                <a:extLst>
                  <a:ext uri="{0D108BD9-81ED-4DB2-BD59-A6C34878D82A}">
                    <a16:rowId xmlns:a16="http://schemas.microsoft.com/office/drawing/2014/main" val="10003"/>
                  </a:ext>
                </a:extLst>
              </a:tr>
              <a:tr h="930740">
                <a:tc>
                  <a:txBody>
                    <a:bodyPr/>
                    <a:lstStyle/>
                    <a:p>
                      <a:pPr defTabSz="289320">
                        <a:defRPr sz="1800"/>
                      </a:pPr>
                      <a:r>
                        <a:rPr sz="2400">
                          <a:latin typeface="+mn-lt"/>
                          <a:ea typeface="+mn-ea"/>
                          <a:cs typeface="+mn-cs"/>
                        </a:rPr>
                        <a:t>Community figures (elderly, women)</a:t>
                      </a:r>
                    </a:p>
                  </a:txBody>
                  <a:tcPr marL="50400" marR="50400" marT="50400" marB="50400" horzOverflow="overflow">
                    <a:solidFill>
                      <a:srgbClr val="E9EDF4"/>
                    </a:solidFill>
                  </a:tcPr>
                </a:tc>
                <a:extLst>
                  <a:ext uri="{0D108BD9-81ED-4DB2-BD59-A6C34878D82A}">
                    <a16:rowId xmlns:a16="http://schemas.microsoft.com/office/drawing/2014/main" val="10004"/>
                  </a:ext>
                </a:extLst>
              </a:tr>
              <a:tr h="586771">
                <a:tc>
                  <a:txBody>
                    <a:bodyPr/>
                    <a:lstStyle/>
                    <a:p>
                      <a:pPr defTabSz="289320">
                        <a:defRPr sz="1800"/>
                      </a:pPr>
                      <a:r>
                        <a:rPr sz="2400">
                          <a:latin typeface="+mn-lt"/>
                          <a:ea typeface="+mn-ea"/>
                          <a:cs typeface="+mn-cs"/>
                        </a:rPr>
                        <a:t>School teachers</a:t>
                      </a:r>
                    </a:p>
                  </a:txBody>
                  <a:tcPr marL="50400" marR="50400" marT="50400" marB="50400" horzOverflow="overflow">
                    <a:solidFill>
                      <a:srgbClr val="D0D8E8"/>
                    </a:solidFill>
                  </a:tcPr>
                </a:tc>
                <a:extLst>
                  <a:ext uri="{0D108BD9-81ED-4DB2-BD59-A6C34878D82A}">
                    <a16:rowId xmlns:a16="http://schemas.microsoft.com/office/drawing/2014/main" val="10005"/>
                  </a:ext>
                </a:extLst>
              </a:tr>
              <a:tr h="586771">
                <a:tc>
                  <a:txBody>
                    <a:bodyPr/>
                    <a:lstStyle/>
                    <a:p>
                      <a:pPr defTabSz="289320">
                        <a:defRPr sz="1800"/>
                      </a:pPr>
                      <a:r>
                        <a:rPr sz="2400" dirty="0" err="1">
                          <a:latin typeface="+mn-lt"/>
                          <a:ea typeface="+mn-ea"/>
                          <a:cs typeface="+mn-cs"/>
                        </a:rPr>
                        <a:t>Etc</a:t>
                      </a:r>
                      <a:r>
                        <a:rPr sz="2400" dirty="0">
                          <a:latin typeface="+mn-lt"/>
                          <a:ea typeface="+mn-ea"/>
                          <a:cs typeface="+mn-cs"/>
                        </a:rPr>
                        <a:t>,…</a:t>
                      </a:r>
                    </a:p>
                  </a:txBody>
                  <a:tcPr marL="50400" marR="50400" marT="50400" marB="50400" horzOverflow="overflow">
                    <a:solidFill>
                      <a:srgbClr val="E9EDF4"/>
                    </a:solidFill>
                  </a:tcPr>
                </a:tc>
                <a:extLst>
                  <a:ext uri="{0D108BD9-81ED-4DB2-BD59-A6C34878D82A}">
                    <a16:rowId xmlns:a16="http://schemas.microsoft.com/office/drawing/2014/main" val="10006"/>
                  </a:ext>
                </a:extLst>
              </a:tr>
            </a:tbl>
          </a:graphicData>
        </a:graphic>
      </p:graphicFrame>
      <p:pic>
        <p:nvPicPr>
          <p:cNvPr id="514" name="Google Shape;950;g77b047ae1b_6_159" descr="Google Shape;950;g77b047ae1b_6_159"/>
          <p:cNvPicPr>
            <a:picLocks noChangeAspect="1"/>
          </p:cNvPicPr>
          <p:nvPr/>
        </p:nvPicPr>
        <p:blipFill>
          <a:blip r:embed="rId3"/>
          <a:stretch>
            <a:fillRect/>
          </a:stretch>
        </p:blipFill>
        <p:spPr>
          <a:xfrm>
            <a:off x="7598548" y="1090211"/>
            <a:ext cx="2727274" cy="1508943"/>
          </a:xfrm>
          <a:prstGeom prst="rect">
            <a:avLst/>
          </a:prstGeom>
          <a:ln w="12700">
            <a:miter lim="400000"/>
          </a:ln>
        </p:spPr>
      </p:pic>
      <p:pic>
        <p:nvPicPr>
          <p:cNvPr id="515" name="Google Shape;951;g77b047ae1b_6_159" descr="Google Shape;951;g77b047ae1b_6_159"/>
          <p:cNvPicPr>
            <a:picLocks noChangeAspect="1"/>
          </p:cNvPicPr>
          <p:nvPr/>
        </p:nvPicPr>
        <p:blipFill>
          <a:blip r:embed="rId4"/>
          <a:stretch>
            <a:fillRect/>
          </a:stretch>
        </p:blipFill>
        <p:spPr>
          <a:xfrm>
            <a:off x="5597153" y="2654954"/>
            <a:ext cx="3163100" cy="1504111"/>
          </a:xfrm>
          <a:prstGeom prst="rect">
            <a:avLst/>
          </a:prstGeom>
          <a:ln w="12700">
            <a:miter lim="400000"/>
          </a:ln>
        </p:spPr>
      </p:pic>
      <p:pic>
        <p:nvPicPr>
          <p:cNvPr id="516" name="Google Shape;952;g77b047ae1b_6_159" descr="Google Shape;952;g77b047ae1b_6_159"/>
          <p:cNvPicPr>
            <a:picLocks noChangeAspect="1"/>
          </p:cNvPicPr>
          <p:nvPr/>
        </p:nvPicPr>
        <p:blipFill>
          <a:blip r:embed="rId5"/>
          <a:stretch>
            <a:fillRect/>
          </a:stretch>
        </p:blipFill>
        <p:spPr>
          <a:xfrm>
            <a:off x="8201844" y="4194298"/>
            <a:ext cx="2026744" cy="1430257"/>
          </a:xfrm>
          <a:prstGeom prst="rect">
            <a:avLst/>
          </a:prstGeom>
          <a:ln w="12700">
            <a:miter lim="400000"/>
          </a:ln>
        </p:spPr>
      </p:pic>
      <p:sp>
        <p:nvSpPr>
          <p:cNvPr id="518" name="Google Shape;954;g77b047ae1b_6_159"/>
          <p:cNvSpPr txBox="1"/>
          <p:nvPr/>
        </p:nvSpPr>
        <p:spPr>
          <a:xfrm>
            <a:off x="7598548" y="5725500"/>
            <a:ext cx="1738649" cy="256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lvl1pPr>
              <a:defRPr sz="1000">
                <a:latin typeface="+mn-lt"/>
                <a:ea typeface="+mn-ea"/>
                <a:cs typeface="+mn-cs"/>
                <a:sym typeface="Source Sans Pro Regular"/>
              </a:defRPr>
            </a:lvl1pPr>
          </a:lstStyle>
          <a:p>
            <a:r>
              <a:rPr dirty="0"/>
              <a:t>WHO/Yoshi Shimizu</a:t>
            </a:r>
          </a:p>
        </p:txBody>
      </p:sp>
      <p:sp>
        <p:nvSpPr>
          <p:cNvPr id="2" name="Title 1">
            <a:extLst>
              <a:ext uri="{FF2B5EF4-FFF2-40B4-BE49-F238E27FC236}">
                <a16:creationId xmlns:a16="http://schemas.microsoft.com/office/drawing/2014/main" id="{BE7CEECB-4C4A-7E2A-632F-72F950B3245B}"/>
              </a:ext>
            </a:extLst>
          </p:cNvPr>
          <p:cNvSpPr txBox="1">
            <a:spLocks/>
          </p:cNvSpPr>
          <p:nvPr/>
        </p:nvSpPr>
        <p:spPr>
          <a:xfrm>
            <a:off x="138856" y="92028"/>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Key influencers</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 name="Google Shape;961;g77b047ae1b_6_171"/>
          <p:cNvSpPr txBox="1">
            <a:spLocks noGrp="1"/>
          </p:cNvSpPr>
          <p:nvPr>
            <p:ph type="body" idx="1"/>
          </p:nvPr>
        </p:nvSpPr>
        <p:spPr>
          <a:xfrm>
            <a:off x="1509878" y="1590022"/>
            <a:ext cx="8222168" cy="3256971"/>
          </a:xfrm>
          <a:prstGeom prst="rect">
            <a:avLst/>
          </a:prstGeom>
        </p:spPr>
        <p:txBody>
          <a:bodyPr lIns="45699" tIns="45699" rIns="45699" bIns="45699"/>
          <a:lstStyle/>
          <a:p>
            <a:pPr marL="241300" indent="-241300">
              <a:spcBef>
                <a:spcPts val="1000"/>
              </a:spcBef>
              <a:buClr>
                <a:schemeClr val="accent3"/>
              </a:buClr>
              <a:buSzPct val="100000"/>
              <a:buChar char="•"/>
            </a:pPr>
            <a:r>
              <a:rPr dirty="0"/>
              <a:t>Entry points to community, intermediate</a:t>
            </a:r>
          </a:p>
          <a:p>
            <a:pPr marL="241300" indent="-241300">
              <a:spcBef>
                <a:spcPts val="1000"/>
              </a:spcBef>
              <a:buClr>
                <a:schemeClr val="accent3"/>
              </a:buClr>
              <a:buSzPct val="100000"/>
              <a:buChar char="•"/>
            </a:pPr>
            <a:r>
              <a:rPr dirty="0"/>
              <a:t>Identification of existing groups in the community</a:t>
            </a:r>
          </a:p>
          <a:p>
            <a:pPr marL="241300" indent="-241300">
              <a:spcBef>
                <a:spcPts val="1000"/>
              </a:spcBef>
              <a:buClr>
                <a:schemeClr val="accent3"/>
              </a:buClr>
              <a:buSzPct val="100000"/>
              <a:buChar char="•"/>
            </a:pPr>
            <a:r>
              <a:rPr dirty="0"/>
              <a:t>Home, community and national levels (3 levels)</a:t>
            </a:r>
          </a:p>
          <a:p>
            <a:pPr marL="241300" indent="-241300">
              <a:spcBef>
                <a:spcPts val="1000"/>
              </a:spcBef>
              <a:buClr>
                <a:schemeClr val="accent3"/>
              </a:buClr>
              <a:buSzPct val="100000"/>
              <a:buChar char="•"/>
            </a:pPr>
            <a:r>
              <a:rPr dirty="0"/>
              <a:t>Power dynamics</a:t>
            </a:r>
          </a:p>
          <a:p>
            <a:pPr marL="241300" indent="-241300">
              <a:spcBef>
                <a:spcPts val="1000"/>
              </a:spcBef>
              <a:buClr>
                <a:schemeClr val="accent3"/>
              </a:buClr>
              <a:buSzPct val="100000"/>
              <a:buChar char="•"/>
            </a:pPr>
            <a:r>
              <a:rPr dirty="0"/>
              <a:t>Gender</a:t>
            </a:r>
          </a:p>
          <a:p>
            <a:pPr marL="241300" indent="-241300">
              <a:spcBef>
                <a:spcPts val="1000"/>
              </a:spcBef>
              <a:buClr>
                <a:schemeClr val="accent3"/>
              </a:buClr>
              <a:buSzPct val="100000"/>
              <a:buChar char="•"/>
            </a:pPr>
            <a:r>
              <a:rPr dirty="0"/>
              <a:t>Stigmatization risks</a:t>
            </a:r>
          </a:p>
          <a:p>
            <a:pPr marL="241300" indent="-241300">
              <a:spcBef>
                <a:spcPts val="1000"/>
              </a:spcBef>
              <a:buClr>
                <a:schemeClr val="accent3"/>
              </a:buClr>
              <a:buSzPct val="100000"/>
              <a:buChar char="•"/>
            </a:pPr>
            <a:r>
              <a:rPr dirty="0"/>
              <a:t>Context</a:t>
            </a:r>
          </a:p>
        </p:txBody>
      </p:sp>
      <p:pic>
        <p:nvPicPr>
          <p:cNvPr id="525" name="Google Shape;962;g77b047ae1b_6_171" descr="Google Shape;962;g77b047ae1b_6_171"/>
          <p:cNvPicPr>
            <a:picLocks noChangeAspect="1"/>
          </p:cNvPicPr>
          <p:nvPr/>
        </p:nvPicPr>
        <p:blipFill>
          <a:blip r:embed="rId3"/>
          <a:stretch>
            <a:fillRect/>
          </a:stretch>
        </p:blipFill>
        <p:spPr>
          <a:xfrm>
            <a:off x="6693499" y="3120814"/>
            <a:ext cx="3648534" cy="2028615"/>
          </a:xfrm>
          <a:prstGeom prst="rect">
            <a:avLst/>
          </a:prstGeom>
          <a:ln w="12700">
            <a:miter lim="400000"/>
          </a:ln>
        </p:spPr>
      </p:pic>
      <p:sp>
        <p:nvSpPr>
          <p:cNvPr id="526" name="Google Shape;963;g77b047ae1b_6_171"/>
          <p:cNvSpPr txBox="1"/>
          <p:nvPr/>
        </p:nvSpPr>
        <p:spPr>
          <a:xfrm>
            <a:off x="1569725" y="5313029"/>
            <a:ext cx="9052550" cy="8309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lvl1pPr algn="ctr">
              <a:defRPr sz="2400">
                <a:solidFill>
                  <a:schemeClr val="accent2"/>
                </a:solidFill>
                <a:latin typeface="+mn-lt"/>
                <a:ea typeface="+mn-ea"/>
                <a:cs typeface="+mn-cs"/>
                <a:sym typeface="Source Sans Pro Regular"/>
              </a:defRPr>
            </a:lvl1pPr>
          </a:lstStyle>
          <a:p>
            <a:r>
              <a:rPr b="1" dirty="0"/>
              <a:t>Crucial to identify key people and groups and to understand their position, role, interest and priorities </a:t>
            </a:r>
          </a:p>
        </p:txBody>
      </p:sp>
      <p:sp>
        <p:nvSpPr>
          <p:cNvPr id="527" name="Consider the following when identifying key influencers:"/>
          <p:cNvSpPr txBox="1"/>
          <p:nvPr/>
        </p:nvSpPr>
        <p:spPr>
          <a:xfrm>
            <a:off x="1849967" y="964111"/>
            <a:ext cx="8492066" cy="4801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289320">
              <a:lnSpc>
                <a:spcPct val="90000"/>
              </a:lnSpc>
              <a:defRPr sz="2800">
                <a:solidFill>
                  <a:schemeClr val="accent2"/>
                </a:solidFill>
                <a:latin typeface="Source Sans Pro Bold"/>
                <a:ea typeface="Source Sans Pro Bold"/>
                <a:cs typeface="Source Sans Pro Bold"/>
                <a:sym typeface="Source Sans Pro Bold"/>
              </a:defRPr>
            </a:lvl1pPr>
          </a:lstStyle>
          <a:p>
            <a:r>
              <a:rPr b="1" dirty="0"/>
              <a:t>Consider the following when identifying key influencers:</a:t>
            </a:r>
          </a:p>
        </p:txBody>
      </p:sp>
      <p:sp>
        <p:nvSpPr>
          <p:cNvPr id="2" name="Title 1">
            <a:extLst>
              <a:ext uri="{FF2B5EF4-FFF2-40B4-BE49-F238E27FC236}">
                <a16:creationId xmlns:a16="http://schemas.microsoft.com/office/drawing/2014/main" id="{EC4FB919-D34C-ECE0-4608-42E9C5B8C163}"/>
              </a:ext>
            </a:extLst>
          </p:cNvPr>
          <p:cNvSpPr txBox="1">
            <a:spLocks/>
          </p:cNvSpPr>
          <p:nvPr/>
        </p:nvSpPr>
        <p:spPr>
          <a:xfrm>
            <a:off x="138856" y="92028"/>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Identifying the key influencers</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 name="Google Shape;970;g77b047ae1b_6_181"/>
          <p:cNvSpPr txBox="1">
            <a:spLocks noGrp="1"/>
          </p:cNvSpPr>
          <p:nvPr>
            <p:ph type="body" sz="half" idx="1"/>
          </p:nvPr>
        </p:nvSpPr>
        <p:spPr>
          <a:xfrm>
            <a:off x="1336017" y="1910182"/>
            <a:ext cx="6105170" cy="3037636"/>
          </a:xfrm>
          <a:prstGeom prst="rect">
            <a:avLst/>
          </a:prstGeom>
        </p:spPr>
        <p:txBody>
          <a:bodyPr lIns="45699" tIns="45699" rIns="45699" bIns="45699"/>
          <a:lstStyle/>
          <a:p>
            <a:pPr marL="241300" indent="-241300">
              <a:lnSpc>
                <a:spcPct val="80000"/>
              </a:lnSpc>
              <a:spcBef>
                <a:spcPts val="1000"/>
              </a:spcBef>
              <a:buClr>
                <a:schemeClr val="accent3"/>
              </a:buClr>
              <a:buSzPct val="100000"/>
              <a:buChar char="•"/>
            </a:pPr>
            <a:r>
              <a:rPr dirty="0"/>
              <a:t>Learn how to reach them</a:t>
            </a:r>
          </a:p>
          <a:p>
            <a:pPr marL="241300" indent="-241300">
              <a:lnSpc>
                <a:spcPct val="80000"/>
              </a:lnSpc>
              <a:spcBef>
                <a:spcPts val="1000"/>
              </a:spcBef>
              <a:buClr>
                <a:schemeClr val="accent3"/>
              </a:buClr>
              <a:buSzPct val="100000"/>
              <a:buChar char="•"/>
            </a:pPr>
            <a:r>
              <a:rPr dirty="0"/>
              <a:t>Ask: What information are they looking for?</a:t>
            </a:r>
          </a:p>
          <a:p>
            <a:pPr marL="241300" indent="-241300">
              <a:lnSpc>
                <a:spcPct val="80000"/>
              </a:lnSpc>
              <a:spcBef>
                <a:spcPts val="1000"/>
              </a:spcBef>
              <a:buClr>
                <a:schemeClr val="accent3"/>
              </a:buClr>
              <a:buSzPct val="100000"/>
              <a:buChar char="•"/>
            </a:pPr>
            <a:r>
              <a:rPr dirty="0"/>
              <a:t>Harmonize content and messages</a:t>
            </a:r>
          </a:p>
          <a:p>
            <a:pPr marL="241300" indent="-241300">
              <a:lnSpc>
                <a:spcPct val="80000"/>
              </a:lnSpc>
              <a:spcBef>
                <a:spcPts val="1000"/>
              </a:spcBef>
              <a:buClr>
                <a:schemeClr val="accent3"/>
              </a:buClr>
              <a:buSzPct val="100000"/>
              <a:buChar char="•"/>
            </a:pPr>
            <a:r>
              <a:rPr dirty="0"/>
              <a:t>Ask: Who do they trust?</a:t>
            </a:r>
          </a:p>
          <a:p>
            <a:pPr marL="241300" indent="-241300">
              <a:lnSpc>
                <a:spcPct val="80000"/>
              </a:lnSpc>
              <a:spcBef>
                <a:spcPts val="1000"/>
              </a:spcBef>
              <a:buClr>
                <a:schemeClr val="accent3"/>
              </a:buClr>
              <a:buSzPct val="100000"/>
              <a:buChar char="•"/>
            </a:pPr>
            <a:r>
              <a:rPr dirty="0"/>
              <a:t>Consider their calendar/timing</a:t>
            </a:r>
          </a:p>
          <a:p>
            <a:pPr marL="241300" indent="-241300">
              <a:lnSpc>
                <a:spcPct val="80000"/>
              </a:lnSpc>
              <a:spcBef>
                <a:spcPts val="1000"/>
              </a:spcBef>
              <a:buClr>
                <a:schemeClr val="accent3"/>
              </a:buClr>
              <a:buSzPct val="100000"/>
              <a:buChar char="•"/>
            </a:pPr>
            <a:r>
              <a:rPr dirty="0"/>
              <a:t>Organize synergies with partners</a:t>
            </a:r>
          </a:p>
          <a:p>
            <a:pPr marL="241300" indent="-241300">
              <a:lnSpc>
                <a:spcPct val="80000"/>
              </a:lnSpc>
              <a:spcBef>
                <a:spcPts val="1000"/>
              </a:spcBef>
              <a:buClr>
                <a:schemeClr val="accent3"/>
              </a:buClr>
              <a:buSzPct val="100000"/>
              <a:buChar char="•"/>
            </a:pPr>
            <a:r>
              <a:rPr dirty="0"/>
              <a:t>Engage often at different levels</a:t>
            </a:r>
          </a:p>
        </p:txBody>
      </p:sp>
      <p:pic>
        <p:nvPicPr>
          <p:cNvPr id="533" name="Google Shape;971;g77b047ae1b_6_181" descr="Google Shape;971;g77b047ae1b_6_181"/>
          <p:cNvPicPr>
            <a:picLocks noChangeAspect="1"/>
          </p:cNvPicPr>
          <p:nvPr/>
        </p:nvPicPr>
        <p:blipFill>
          <a:blip r:embed="rId3"/>
          <a:stretch>
            <a:fillRect/>
          </a:stretch>
        </p:blipFill>
        <p:spPr>
          <a:xfrm>
            <a:off x="7743046" y="1484843"/>
            <a:ext cx="3013280" cy="1542129"/>
          </a:xfrm>
          <a:prstGeom prst="rect">
            <a:avLst/>
          </a:prstGeom>
          <a:ln w="12700">
            <a:miter lim="400000"/>
          </a:ln>
        </p:spPr>
      </p:pic>
      <p:pic>
        <p:nvPicPr>
          <p:cNvPr id="534" name="Google Shape;972;g77b047ae1b_6_181" descr="Google Shape;972;g77b047ae1b_6_181"/>
          <p:cNvPicPr>
            <a:picLocks noChangeAspect="1"/>
          </p:cNvPicPr>
          <p:nvPr/>
        </p:nvPicPr>
        <p:blipFill>
          <a:blip r:embed="rId4"/>
          <a:stretch>
            <a:fillRect/>
          </a:stretch>
        </p:blipFill>
        <p:spPr>
          <a:xfrm>
            <a:off x="7744275" y="3207602"/>
            <a:ext cx="3012051" cy="1742768"/>
          </a:xfrm>
          <a:prstGeom prst="rect">
            <a:avLst/>
          </a:prstGeom>
          <a:ln w="12700">
            <a:miter lim="400000"/>
          </a:ln>
        </p:spPr>
      </p:pic>
      <p:sp>
        <p:nvSpPr>
          <p:cNvPr id="536" name="Google Shape;974;g77b047ae1b_6_181"/>
          <p:cNvSpPr txBox="1"/>
          <p:nvPr/>
        </p:nvSpPr>
        <p:spPr>
          <a:xfrm>
            <a:off x="8647172" y="5126978"/>
            <a:ext cx="1206257" cy="2461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lvl1pPr>
              <a:defRPr sz="1000">
                <a:latin typeface="+mn-lt"/>
                <a:ea typeface="+mn-ea"/>
                <a:cs typeface="+mn-cs"/>
                <a:sym typeface="Source Sans Pro Regular"/>
              </a:defRPr>
            </a:lvl1pPr>
          </a:lstStyle>
          <a:p>
            <a:r>
              <a:t>WHO/Yoshi Shimizu</a:t>
            </a:r>
          </a:p>
        </p:txBody>
      </p:sp>
      <p:sp>
        <p:nvSpPr>
          <p:cNvPr id="537" name="To engage with audience, consider the following:"/>
          <p:cNvSpPr txBox="1"/>
          <p:nvPr/>
        </p:nvSpPr>
        <p:spPr>
          <a:xfrm>
            <a:off x="138856" y="1167061"/>
            <a:ext cx="7438894" cy="4444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289320">
              <a:lnSpc>
                <a:spcPct val="80000"/>
              </a:lnSpc>
              <a:spcBef>
                <a:spcPts val="1000"/>
              </a:spcBef>
              <a:defRPr sz="2800">
                <a:solidFill>
                  <a:schemeClr val="accent2"/>
                </a:solidFill>
                <a:latin typeface="Source Sans Pro Bold"/>
                <a:ea typeface="Source Sans Pro Bold"/>
                <a:cs typeface="Source Sans Pro Bold"/>
                <a:sym typeface="Source Sans Pro Bold"/>
              </a:defRPr>
            </a:lvl1pPr>
          </a:lstStyle>
          <a:p>
            <a:r>
              <a:rPr b="1" dirty="0"/>
              <a:t>To engage with audience, consider the following:</a:t>
            </a:r>
          </a:p>
        </p:txBody>
      </p:sp>
      <p:sp>
        <p:nvSpPr>
          <p:cNvPr id="4" name="Title 1">
            <a:extLst>
              <a:ext uri="{FF2B5EF4-FFF2-40B4-BE49-F238E27FC236}">
                <a16:creationId xmlns:a16="http://schemas.microsoft.com/office/drawing/2014/main" id="{479220D3-D517-4673-BE60-24B8F66FF0FE}"/>
              </a:ext>
            </a:extLst>
          </p:cNvPr>
          <p:cNvSpPr txBox="1">
            <a:spLocks/>
          </p:cNvSpPr>
          <p:nvPr/>
        </p:nvSpPr>
        <p:spPr>
          <a:xfrm>
            <a:off x="138856" y="92028"/>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Engaging with audience</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Text Placeholder 6"/>
          <p:cNvSpPr txBox="1">
            <a:spLocks noGrp="1"/>
          </p:cNvSpPr>
          <p:nvPr>
            <p:ph type="body" idx="1"/>
          </p:nvPr>
        </p:nvSpPr>
        <p:spPr>
          <a:xfrm>
            <a:off x="4358995" y="1587401"/>
            <a:ext cx="7529515" cy="3683198"/>
          </a:xfrm>
          <a:prstGeom prst="rect">
            <a:avLst/>
          </a:prstGeom>
        </p:spPr>
        <p:txBody>
          <a:bodyPr/>
          <a:lstStyle/>
          <a:p>
            <a:pPr>
              <a:lnSpc>
                <a:spcPct val="110000"/>
              </a:lnSpc>
            </a:pPr>
            <a:r>
              <a:rPr b="1" dirty="0">
                <a:solidFill>
                  <a:schemeClr val="tx1"/>
                </a:solidFill>
              </a:rPr>
              <a:t>At the end pf this module you will be able to:</a:t>
            </a:r>
          </a:p>
          <a:p>
            <a:pPr>
              <a:lnSpc>
                <a:spcPct val="110000"/>
              </a:lnSpc>
            </a:pPr>
            <a:endParaRPr dirty="0"/>
          </a:p>
          <a:p>
            <a:pPr marL="342900" indent="-342900">
              <a:lnSpc>
                <a:spcPct val="110000"/>
              </a:lnSpc>
              <a:buClr>
                <a:schemeClr val="accent3"/>
              </a:buClr>
              <a:buSzPct val="100000"/>
              <a:buFont typeface="Arial"/>
              <a:buChar char="•"/>
            </a:pPr>
            <a:r>
              <a:rPr dirty="0"/>
              <a:t>Define risk communication and explain its rationale</a:t>
            </a:r>
          </a:p>
          <a:p>
            <a:pPr marL="342900" indent="-342900">
              <a:lnSpc>
                <a:spcPct val="110000"/>
              </a:lnSpc>
              <a:buClr>
                <a:schemeClr val="accent3"/>
              </a:buClr>
              <a:buSzPct val="100000"/>
              <a:buFont typeface="Arial"/>
              <a:buChar char="•"/>
            </a:pPr>
            <a:r>
              <a:rPr dirty="0"/>
              <a:t>Describe six principles of effective risk communication</a:t>
            </a:r>
          </a:p>
          <a:p>
            <a:pPr marL="342900" indent="-342900">
              <a:lnSpc>
                <a:spcPct val="110000"/>
              </a:lnSpc>
              <a:buClr>
                <a:schemeClr val="accent3"/>
              </a:buClr>
              <a:buSzPct val="100000"/>
              <a:buFont typeface="Arial"/>
              <a:buChar char="•"/>
            </a:pPr>
            <a:r>
              <a:rPr dirty="0"/>
              <a:t>Identify RRTs role regarding risk communication</a:t>
            </a:r>
          </a:p>
          <a:p>
            <a:pPr marL="342900" indent="-342900">
              <a:lnSpc>
                <a:spcPct val="110000"/>
              </a:lnSpc>
              <a:buClr>
                <a:schemeClr val="accent3"/>
              </a:buClr>
              <a:buSzPct val="100000"/>
              <a:buFont typeface="Arial"/>
              <a:buChar char="•"/>
            </a:pPr>
            <a:r>
              <a:rPr dirty="0"/>
              <a:t>Describe risk communication activities for different levels of transmission</a:t>
            </a:r>
          </a:p>
          <a:p>
            <a:pPr marL="342900" indent="-342900">
              <a:lnSpc>
                <a:spcPct val="110000"/>
              </a:lnSpc>
              <a:buClr>
                <a:schemeClr val="accent3"/>
              </a:buClr>
              <a:buSzPct val="100000"/>
              <a:buFont typeface="Arial"/>
              <a:buChar char="•"/>
            </a:pPr>
            <a:r>
              <a:rPr dirty="0"/>
              <a:t>Manage rumors and misinformation</a:t>
            </a:r>
          </a:p>
        </p:txBody>
      </p:sp>
      <p:sp>
        <p:nvSpPr>
          <p:cNvPr id="4" name="Google Shape;307;p8">
            <a:extLst>
              <a:ext uri="{FF2B5EF4-FFF2-40B4-BE49-F238E27FC236}">
                <a16:creationId xmlns:a16="http://schemas.microsoft.com/office/drawing/2014/main" id="{EA511D18-EF0A-BA4B-3763-CB53C4EA7E1B}"/>
              </a:ext>
            </a:extLst>
          </p:cNvPr>
          <p:cNvSpPr txBox="1">
            <a:spLocks/>
          </p:cNvSpPr>
          <p:nvPr/>
        </p:nvSpPr>
        <p:spPr>
          <a:xfrm>
            <a:off x="388936" y="630315"/>
            <a:ext cx="3264195" cy="8399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a:t>Learning objectives</a:t>
            </a:r>
            <a:endParaRPr lang="hu-HU" b="1" dirty="0"/>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 name="Google Shape;995;g77b047ae1b_6_204"/>
          <p:cNvSpPr txBox="1">
            <a:spLocks noGrp="1"/>
          </p:cNvSpPr>
          <p:nvPr>
            <p:ph type="body" idx="1"/>
          </p:nvPr>
        </p:nvSpPr>
        <p:spPr>
          <a:xfrm>
            <a:off x="956905" y="1679850"/>
            <a:ext cx="7231803" cy="3447202"/>
          </a:xfrm>
          <a:prstGeom prst="rect">
            <a:avLst/>
          </a:prstGeom>
        </p:spPr>
        <p:txBody>
          <a:bodyPr lIns="45699" tIns="45699" rIns="45699" bIns="45699"/>
          <a:lstStyle/>
          <a:p>
            <a:pPr>
              <a:spcBef>
                <a:spcPts val="0"/>
              </a:spcBef>
            </a:pPr>
            <a:r>
              <a:rPr dirty="0"/>
              <a:t>Talking to your audience about who they trust (credible source) and how they get their information, thus their preferred and available channels (during emergency).</a:t>
            </a:r>
          </a:p>
          <a:p>
            <a:pPr>
              <a:spcBef>
                <a:spcPts val="1000"/>
              </a:spcBef>
            </a:pPr>
            <a:endParaRPr dirty="0"/>
          </a:p>
          <a:p>
            <a:pPr>
              <a:spcBef>
                <a:spcPts val="1000"/>
              </a:spcBef>
            </a:pPr>
            <a:r>
              <a:rPr dirty="0"/>
              <a:t>Ex: migrants, trusted their family abroad, diaspora</a:t>
            </a:r>
          </a:p>
          <a:p>
            <a:pPr>
              <a:spcBef>
                <a:spcPts val="1000"/>
              </a:spcBef>
            </a:pPr>
            <a:r>
              <a:rPr dirty="0"/>
              <a:t>Ex: teenagers, social media such as Facebook or Instagram</a:t>
            </a:r>
          </a:p>
          <a:p>
            <a:pPr>
              <a:spcBef>
                <a:spcPts val="1000"/>
              </a:spcBef>
            </a:pPr>
            <a:r>
              <a:rPr dirty="0"/>
              <a:t>Ex: celebrity influencers</a:t>
            </a:r>
          </a:p>
        </p:txBody>
      </p:sp>
      <p:pic>
        <p:nvPicPr>
          <p:cNvPr id="543" name="Google Shape;996;g77b047ae1b_6_204" descr="Google Shape;996;g77b047ae1b_6_204"/>
          <p:cNvPicPr>
            <a:picLocks noChangeAspect="1"/>
          </p:cNvPicPr>
          <p:nvPr/>
        </p:nvPicPr>
        <p:blipFill>
          <a:blip r:embed="rId3"/>
          <a:stretch>
            <a:fillRect/>
          </a:stretch>
        </p:blipFill>
        <p:spPr>
          <a:xfrm>
            <a:off x="8782479" y="4060651"/>
            <a:ext cx="1363620" cy="951362"/>
          </a:xfrm>
          <a:prstGeom prst="rect">
            <a:avLst/>
          </a:prstGeom>
          <a:ln w="12700">
            <a:miter lim="400000"/>
          </a:ln>
        </p:spPr>
      </p:pic>
      <p:pic>
        <p:nvPicPr>
          <p:cNvPr id="544" name="Google Shape;997;g77b047ae1b_6_204" descr="Google Shape;997;g77b047ae1b_6_204"/>
          <p:cNvPicPr>
            <a:picLocks noChangeAspect="1"/>
          </p:cNvPicPr>
          <p:nvPr/>
        </p:nvPicPr>
        <p:blipFill>
          <a:blip r:embed="rId4"/>
          <a:stretch>
            <a:fillRect/>
          </a:stretch>
        </p:blipFill>
        <p:spPr>
          <a:xfrm>
            <a:off x="8978253" y="2757499"/>
            <a:ext cx="972071" cy="1147043"/>
          </a:xfrm>
          <a:prstGeom prst="rect">
            <a:avLst/>
          </a:prstGeom>
          <a:ln w="12700">
            <a:miter lim="400000"/>
          </a:ln>
        </p:spPr>
      </p:pic>
      <p:pic>
        <p:nvPicPr>
          <p:cNvPr id="545" name="Google Shape;998;g77b047ae1b_6_204" descr="Google Shape;998;g77b047ae1b_6_204"/>
          <p:cNvPicPr>
            <a:picLocks noChangeAspect="1"/>
          </p:cNvPicPr>
          <p:nvPr/>
        </p:nvPicPr>
        <p:blipFill>
          <a:blip r:embed="rId5"/>
          <a:stretch>
            <a:fillRect/>
          </a:stretch>
        </p:blipFill>
        <p:spPr>
          <a:xfrm>
            <a:off x="8928118" y="1616347"/>
            <a:ext cx="1072342" cy="872704"/>
          </a:xfrm>
          <a:prstGeom prst="rect">
            <a:avLst/>
          </a:prstGeom>
          <a:ln w="12700">
            <a:miter lim="400000"/>
          </a:ln>
        </p:spPr>
      </p:pic>
      <p:sp>
        <p:nvSpPr>
          <p:cNvPr id="2" name="Title 1">
            <a:extLst>
              <a:ext uri="{FF2B5EF4-FFF2-40B4-BE49-F238E27FC236}">
                <a16:creationId xmlns:a16="http://schemas.microsoft.com/office/drawing/2014/main" id="{92BC752B-7D30-E965-8615-33949FC1AA54}"/>
              </a:ext>
            </a:extLst>
          </p:cNvPr>
          <p:cNvSpPr txBox="1">
            <a:spLocks/>
          </p:cNvSpPr>
          <p:nvPr/>
        </p:nvSpPr>
        <p:spPr>
          <a:xfrm>
            <a:off x="138856" y="92028"/>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Choosing the right channels</a:t>
            </a: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 name="Google Shape;1005;g77b047ae1b_6_213"/>
          <p:cNvSpPr txBox="1">
            <a:spLocks noGrp="1"/>
          </p:cNvSpPr>
          <p:nvPr>
            <p:ph type="body" sz="half" idx="1"/>
          </p:nvPr>
        </p:nvSpPr>
        <p:spPr>
          <a:xfrm>
            <a:off x="885940" y="1467752"/>
            <a:ext cx="6757288" cy="4373755"/>
          </a:xfrm>
          <a:prstGeom prst="rect">
            <a:avLst/>
          </a:prstGeom>
        </p:spPr>
        <p:txBody>
          <a:bodyPr lIns="45699" tIns="45699" rIns="45699" bIns="45699">
            <a:normAutofit/>
          </a:bodyPr>
          <a:lstStyle/>
          <a:p>
            <a:pPr marL="243839" indent="-243839" defTabSz="277747">
              <a:lnSpc>
                <a:spcPct val="80000"/>
              </a:lnSpc>
              <a:spcBef>
                <a:spcPts val="900"/>
              </a:spcBef>
              <a:buClr>
                <a:schemeClr val="accent3"/>
              </a:buClr>
              <a:buSzPct val="100000"/>
              <a:buChar char="•"/>
              <a:defRPr sz="2304"/>
            </a:pPr>
            <a:r>
              <a:rPr dirty="0"/>
              <a:t>Traditional mass media, particularly radio and</a:t>
            </a:r>
            <a:r>
              <a:rPr lang="hu-HU" dirty="0"/>
              <a:t> </a:t>
            </a:r>
            <a:r>
              <a:rPr dirty="0"/>
              <a:t>television, have been found to have the most impact.</a:t>
            </a:r>
          </a:p>
          <a:p>
            <a:pPr marL="243839" indent="-243839" defTabSz="277747">
              <a:lnSpc>
                <a:spcPct val="80000"/>
              </a:lnSpc>
              <a:spcBef>
                <a:spcPts val="900"/>
              </a:spcBef>
              <a:buClr>
                <a:schemeClr val="accent3"/>
              </a:buClr>
              <a:buSzPct val="100000"/>
              <a:buChar char="•"/>
              <a:defRPr sz="2304"/>
            </a:pPr>
            <a:r>
              <a:rPr dirty="0"/>
              <a:t>Messages should come from different channels</a:t>
            </a:r>
            <a:r>
              <a:rPr lang="hu-HU" dirty="0"/>
              <a:t> </a:t>
            </a:r>
            <a:r>
              <a:rPr dirty="0"/>
              <a:t>sources.</a:t>
            </a:r>
          </a:p>
          <a:p>
            <a:pPr marL="243839" indent="-243839" defTabSz="277747">
              <a:lnSpc>
                <a:spcPct val="80000"/>
              </a:lnSpc>
              <a:spcBef>
                <a:spcPts val="900"/>
              </a:spcBef>
              <a:buClr>
                <a:schemeClr val="accent3"/>
              </a:buClr>
              <a:buSzPct val="100000"/>
              <a:buChar char="•"/>
              <a:defRPr sz="2304"/>
            </a:pPr>
            <a:r>
              <a:rPr dirty="0"/>
              <a:t>Social and traditional media should be part of an</a:t>
            </a:r>
            <a:r>
              <a:rPr lang="hu-HU" dirty="0"/>
              <a:t> </a:t>
            </a:r>
            <a:r>
              <a:rPr dirty="0"/>
              <a:t>integrated strategy.</a:t>
            </a:r>
          </a:p>
          <a:p>
            <a:pPr marL="243839" indent="-243839" defTabSz="277747">
              <a:lnSpc>
                <a:spcPct val="80000"/>
              </a:lnSpc>
              <a:spcBef>
                <a:spcPts val="900"/>
              </a:spcBef>
              <a:buClr>
                <a:schemeClr val="accent3"/>
              </a:buClr>
              <a:buSzPct val="100000"/>
              <a:buChar char="•"/>
              <a:defRPr sz="2304"/>
            </a:pPr>
            <a:r>
              <a:rPr dirty="0"/>
              <a:t>Source credibility and trustworthiness affects the</a:t>
            </a:r>
            <a:r>
              <a:rPr lang="hu-HU" dirty="0"/>
              <a:t> </a:t>
            </a:r>
            <a:r>
              <a:rPr dirty="0"/>
              <a:t>adoption of behavior changes. </a:t>
            </a:r>
          </a:p>
          <a:p>
            <a:pPr marL="243839" indent="-243839" defTabSz="277747">
              <a:lnSpc>
                <a:spcPct val="80000"/>
              </a:lnSpc>
              <a:spcBef>
                <a:spcPts val="900"/>
              </a:spcBef>
              <a:buClr>
                <a:schemeClr val="accent3"/>
              </a:buClr>
              <a:buSzPct val="100000"/>
              <a:buChar char="•"/>
              <a:defRPr sz="2304"/>
            </a:pPr>
            <a:r>
              <a:rPr dirty="0"/>
              <a:t>Public health officials appear to be the most credible</a:t>
            </a:r>
            <a:r>
              <a:rPr lang="hu-HU" dirty="0"/>
              <a:t> </a:t>
            </a:r>
            <a:r>
              <a:rPr dirty="0"/>
              <a:t>sources for risk information (depending on context).</a:t>
            </a:r>
          </a:p>
        </p:txBody>
      </p:sp>
      <p:pic>
        <p:nvPicPr>
          <p:cNvPr id="551" name="Google Shape;1006;g77b047ae1b_6_213" descr="Google Shape;1006;g77b047ae1b_6_213"/>
          <p:cNvPicPr>
            <a:picLocks noChangeAspect="1"/>
          </p:cNvPicPr>
          <p:nvPr/>
        </p:nvPicPr>
        <p:blipFill>
          <a:blip r:embed="rId3"/>
          <a:stretch>
            <a:fillRect/>
          </a:stretch>
        </p:blipFill>
        <p:spPr>
          <a:xfrm>
            <a:off x="8089639" y="1467752"/>
            <a:ext cx="2792219" cy="3690174"/>
          </a:xfrm>
          <a:prstGeom prst="rect">
            <a:avLst/>
          </a:prstGeom>
          <a:ln>
            <a:solidFill>
              <a:srgbClr val="000000"/>
            </a:solidFill>
          </a:ln>
        </p:spPr>
      </p:pic>
      <p:sp>
        <p:nvSpPr>
          <p:cNvPr id="552" name="According to the review of 67 studies:"/>
          <p:cNvSpPr txBox="1"/>
          <p:nvPr/>
        </p:nvSpPr>
        <p:spPr>
          <a:xfrm>
            <a:off x="1323759" y="880706"/>
            <a:ext cx="5678797" cy="4444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289320">
              <a:lnSpc>
                <a:spcPct val="80000"/>
              </a:lnSpc>
              <a:defRPr sz="2800">
                <a:solidFill>
                  <a:schemeClr val="accent2"/>
                </a:solidFill>
                <a:latin typeface="Source Sans Pro Bold"/>
                <a:ea typeface="Source Sans Pro Bold"/>
                <a:cs typeface="Source Sans Pro Bold"/>
                <a:sym typeface="Source Sans Pro Bold"/>
              </a:defRPr>
            </a:lvl1pPr>
          </a:lstStyle>
          <a:p>
            <a:r>
              <a:rPr b="1" dirty="0"/>
              <a:t>According to the review of 67 studies:</a:t>
            </a:r>
          </a:p>
        </p:txBody>
      </p:sp>
      <p:sp>
        <p:nvSpPr>
          <p:cNvPr id="2" name="Title 1">
            <a:extLst>
              <a:ext uri="{FF2B5EF4-FFF2-40B4-BE49-F238E27FC236}">
                <a16:creationId xmlns:a16="http://schemas.microsoft.com/office/drawing/2014/main" id="{B28A2709-A1BA-81A0-D6A0-E14909C6332C}"/>
              </a:ext>
            </a:extLst>
          </p:cNvPr>
          <p:cNvSpPr txBox="1">
            <a:spLocks/>
          </p:cNvSpPr>
          <p:nvPr/>
        </p:nvSpPr>
        <p:spPr>
          <a:xfrm>
            <a:off x="138856" y="92028"/>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Choosing the right channels</a:t>
            </a: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0;p7">
            <a:extLst>
              <a:ext uri="{FF2B5EF4-FFF2-40B4-BE49-F238E27FC236}">
                <a16:creationId xmlns:a16="http://schemas.microsoft.com/office/drawing/2014/main" id="{C0AF4A77-4F5B-C838-B50F-30921584B2D6}"/>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34999" tIns="134999" rIns="134999" bIns="134999" anchor="ctr">
            <a:normAutofit/>
          </a:bodyPr>
          <a:lstStyle>
            <a:lvl1pPr marL="0" marR="0" indent="0" algn="ctr" defTabSz="289320" rtl="0"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hangingPunct="1"/>
            <a:r>
              <a:rPr lang="en-US" b="1" dirty="0"/>
              <a:t>8. Managing rumors and misinformation</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 name="Google Shape;1019;g77b047ae1b_1_98"/>
          <p:cNvSpPr txBox="1">
            <a:spLocks noGrp="1"/>
          </p:cNvSpPr>
          <p:nvPr>
            <p:ph type="body" sz="half" idx="1"/>
          </p:nvPr>
        </p:nvSpPr>
        <p:spPr>
          <a:xfrm>
            <a:off x="1383440" y="1534650"/>
            <a:ext cx="5489668" cy="4138181"/>
          </a:xfrm>
          <a:prstGeom prst="rect">
            <a:avLst/>
          </a:prstGeom>
        </p:spPr>
        <p:txBody>
          <a:bodyPr lIns="45699" tIns="45699" rIns="45699" bIns="45699"/>
          <a:lstStyle/>
          <a:p>
            <a:pPr marL="342900" indent="-342900">
              <a:spcBef>
                <a:spcPts val="0"/>
              </a:spcBef>
              <a:buClr>
                <a:srgbClr val="C00000"/>
              </a:buClr>
              <a:buSzPct val="100000"/>
              <a:buFont typeface="Arial" panose="020B0604020202020204" pitchFamily="34" charset="0"/>
              <a:buChar char="•"/>
              <a:defRPr>
                <a:solidFill>
                  <a:schemeClr val="accent1"/>
                </a:solidFill>
              </a:defRPr>
            </a:pPr>
            <a:r>
              <a:rPr dirty="0">
                <a:solidFill>
                  <a:schemeClr val="accent2"/>
                </a:solidFill>
              </a:rPr>
              <a:t>La</a:t>
            </a:r>
            <a:r>
              <a:rPr dirty="0">
                <a:solidFill>
                  <a:srgbClr val="000000"/>
                </a:solidFill>
              </a:rPr>
              <a:t>ck of sufficient factual information</a:t>
            </a:r>
          </a:p>
          <a:p>
            <a:pPr marL="342900" indent="-342900">
              <a:spcBef>
                <a:spcPts val="1000"/>
              </a:spcBef>
              <a:buClr>
                <a:srgbClr val="C00000"/>
              </a:buClr>
              <a:buSzPct val="100000"/>
              <a:buFont typeface="Arial" panose="020B0604020202020204" pitchFamily="34" charset="0"/>
              <a:buChar char="•"/>
              <a:defRPr>
                <a:solidFill>
                  <a:schemeClr val="accent1"/>
                </a:solidFill>
              </a:defRPr>
            </a:pPr>
            <a:r>
              <a:rPr dirty="0">
                <a:solidFill>
                  <a:schemeClr val="accent2"/>
                </a:solidFill>
              </a:rPr>
              <a:t>La</a:t>
            </a:r>
            <a:r>
              <a:rPr dirty="0">
                <a:solidFill>
                  <a:srgbClr val="000000"/>
                </a:solidFill>
              </a:rPr>
              <a:t>ck of access to that information</a:t>
            </a:r>
          </a:p>
          <a:p>
            <a:pPr marL="342900" indent="-342900">
              <a:spcBef>
                <a:spcPts val="1000"/>
              </a:spcBef>
              <a:buClr>
                <a:srgbClr val="C00000"/>
              </a:buClr>
              <a:buSzPct val="100000"/>
              <a:buFont typeface="Arial" panose="020B0604020202020204" pitchFamily="34" charset="0"/>
              <a:buChar char="•"/>
              <a:defRPr>
                <a:solidFill>
                  <a:schemeClr val="accent1"/>
                </a:solidFill>
              </a:defRPr>
            </a:pPr>
            <a:r>
              <a:rPr dirty="0">
                <a:solidFill>
                  <a:schemeClr val="accent2"/>
                </a:solidFill>
              </a:rPr>
              <a:t>Mi</a:t>
            </a:r>
            <a:r>
              <a:rPr dirty="0">
                <a:solidFill>
                  <a:srgbClr val="000000"/>
                </a:solidFill>
              </a:rPr>
              <a:t>sunderstanding</a:t>
            </a:r>
          </a:p>
          <a:p>
            <a:pPr marL="342900" indent="-342900">
              <a:spcBef>
                <a:spcPts val="1000"/>
              </a:spcBef>
              <a:buClr>
                <a:srgbClr val="C00000"/>
              </a:buClr>
              <a:buSzPct val="100000"/>
              <a:buFont typeface="Arial" panose="020B0604020202020204" pitchFamily="34" charset="0"/>
              <a:buChar char="•"/>
              <a:defRPr>
                <a:solidFill>
                  <a:schemeClr val="accent1"/>
                </a:solidFill>
              </a:defRPr>
            </a:pPr>
            <a:r>
              <a:rPr dirty="0">
                <a:solidFill>
                  <a:schemeClr val="accent2"/>
                </a:solidFill>
              </a:rPr>
              <a:t>Mi</a:t>
            </a:r>
            <a:r>
              <a:rPr dirty="0">
                <a:solidFill>
                  <a:srgbClr val="000000"/>
                </a:solidFill>
              </a:rPr>
              <a:t>srepresentation (outdated info and</a:t>
            </a:r>
            <a:r>
              <a:rPr lang="hu-HU" dirty="0">
                <a:solidFill>
                  <a:srgbClr val="000000"/>
                </a:solidFill>
              </a:rPr>
              <a:t> </a:t>
            </a:r>
            <a:r>
              <a:rPr dirty="0">
                <a:solidFill>
                  <a:srgbClr val="000000"/>
                </a:solidFill>
              </a:rPr>
              <a:t>pictures,…)</a:t>
            </a:r>
          </a:p>
          <a:p>
            <a:pPr marL="342900" indent="-342900">
              <a:spcBef>
                <a:spcPts val="1000"/>
              </a:spcBef>
              <a:buClr>
                <a:srgbClr val="C00000"/>
              </a:buClr>
              <a:buSzPct val="100000"/>
              <a:buFont typeface="Arial" panose="020B0604020202020204" pitchFamily="34" charset="0"/>
              <a:buChar char="•"/>
              <a:defRPr>
                <a:solidFill>
                  <a:schemeClr val="accent1"/>
                </a:solidFill>
              </a:defRPr>
            </a:pPr>
            <a:r>
              <a:rPr dirty="0">
                <a:solidFill>
                  <a:schemeClr val="accent2"/>
                </a:solidFill>
              </a:rPr>
              <a:t>Mi</a:t>
            </a:r>
            <a:r>
              <a:rPr dirty="0">
                <a:solidFill>
                  <a:srgbClr val="000000"/>
                </a:solidFill>
              </a:rPr>
              <a:t>strust or fear</a:t>
            </a:r>
          </a:p>
          <a:p>
            <a:pPr marL="342900" indent="-342900">
              <a:spcBef>
                <a:spcPts val="1000"/>
              </a:spcBef>
              <a:buClr>
                <a:srgbClr val="C00000"/>
              </a:buClr>
              <a:buSzPct val="100000"/>
              <a:buFont typeface="Arial" panose="020B0604020202020204" pitchFamily="34" charset="0"/>
              <a:buChar char="•"/>
              <a:defRPr>
                <a:solidFill>
                  <a:schemeClr val="accent1"/>
                </a:solidFill>
              </a:defRPr>
            </a:pPr>
            <a:r>
              <a:rPr dirty="0">
                <a:solidFill>
                  <a:schemeClr val="accent2"/>
                </a:solidFill>
              </a:rPr>
              <a:t>To</a:t>
            </a:r>
            <a:r>
              <a:rPr dirty="0">
                <a:solidFill>
                  <a:srgbClr val="000000"/>
                </a:solidFill>
              </a:rPr>
              <a:t>o much information </a:t>
            </a:r>
          </a:p>
          <a:p>
            <a:pPr marL="342900" indent="-342900">
              <a:spcBef>
                <a:spcPts val="1000"/>
              </a:spcBef>
              <a:buClr>
                <a:srgbClr val="C00000"/>
              </a:buClr>
              <a:buSzPct val="100000"/>
              <a:buFont typeface="Arial" panose="020B0604020202020204" pitchFamily="34" charset="0"/>
              <a:buChar char="•"/>
              <a:defRPr>
                <a:solidFill>
                  <a:schemeClr val="accent1"/>
                </a:solidFill>
              </a:defRPr>
            </a:pPr>
            <a:r>
              <a:rPr dirty="0">
                <a:solidFill>
                  <a:schemeClr val="accent2"/>
                </a:solidFill>
              </a:rPr>
              <a:t>Re</a:t>
            </a:r>
            <a:r>
              <a:rPr dirty="0">
                <a:solidFill>
                  <a:srgbClr val="000000"/>
                </a:solidFill>
              </a:rPr>
              <a:t>lated to past experience or cultural</a:t>
            </a:r>
            <a:r>
              <a:rPr lang="hu-HU" dirty="0">
                <a:solidFill>
                  <a:srgbClr val="000000"/>
                </a:solidFill>
              </a:rPr>
              <a:t> </a:t>
            </a:r>
            <a:r>
              <a:rPr dirty="0">
                <a:solidFill>
                  <a:srgbClr val="000000"/>
                </a:solidFill>
              </a:rPr>
              <a:t>beliefs</a:t>
            </a:r>
          </a:p>
        </p:txBody>
      </p:sp>
      <p:pic>
        <p:nvPicPr>
          <p:cNvPr id="561" name="Google Shape;1020;g77b047ae1b_1_98" descr="Google Shape;1020;g77b047ae1b_1_98"/>
          <p:cNvPicPr>
            <a:picLocks noChangeAspect="1"/>
          </p:cNvPicPr>
          <p:nvPr/>
        </p:nvPicPr>
        <p:blipFill>
          <a:blip r:embed="rId3"/>
          <a:stretch>
            <a:fillRect/>
          </a:stretch>
        </p:blipFill>
        <p:spPr>
          <a:xfrm>
            <a:off x="6821726" y="2338870"/>
            <a:ext cx="3827883" cy="2180260"/>
          </a:xfrm>
          <a:prstGeom prst="rect">
            <a:avLst/>
          </a:prstGeom>
          <a:ln w="12700">
            <a:miter lim="400000"/>
          </a:ln>
        </p:spPr>
      </p:pic>
      <p:sp>
        <p:nvSpPr>
          <p:cNvPr id="562" name="Google Shape;1021;g77b047ae1b_1_98"/>
          <p:cNvSpPr txBox="1"/>
          <p:nvPr/>
        </p:nvSpPr>
        <p:spPr>
          <a:xfrm>
            <a:off x="7368027" y="4519130"/>
            <a:ext cx="2786662" cy="4000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lvl1pPr>
              <a:defRPr sz="1200">
                <a:latin typeface="+mn-lt"/>
                <a:ea typeface="+mn-ea"/>
                <a:cs typeface="+mn-cs"/>
                <a:sym typeface="Source Sans Pro Regular"/>
              </a:defRPr>
            </a:lvl1pPr>
          </a:lstStyle>
          <a:p>
            <a:r>
              <a:rPr sz="1000" dirty="0"/>
              <a:t>Countering false information on social media, DHS, US</a:t>
            </a:r>
          </a:p>
        </p:txBody>
      </p:sp>
      <p:sp>
        <p:nvSpPr>
          <p:cNvPr id="563" name="Google Shape;1022;g77b047ae1b_1_98"/>
          <p:cNvSpPr txBox="1"/>
          <p:nvPr/>
        </p:nvSpPr>
        <p:spPr>
          <a:xfrm>
            <a:off x="1383440" y="5765491"/>
            <a:ext cx="3160450" cy="4000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p>
            <a:pPr>
              <a:defRPr sz="1400">
                <a:latin typeface="+mn-lt"/>
                <a:ea typeface="+mn-ea"/>
                <a:cs typeface="+mn-cs"/>
                <a:sym typeface="Source Sans Pro Regular"/>
              </a:defRPr>
            </a:pPr>
            <a:r>
              <a:rPr sz="1000" dirty="0"/>
              <a:t>Rumor has it, CDAC network, 2017</a:t>
            </a:r>
          </a:p>
          <a:p>
            <a:pPr>
              <a:defRPr sz="1400">
                <a:latin typeface="+mn-lt"/>
                <a:ea typeface="+mn-ea"/>
                <a:cs typeface="+mn-cs"/>
                <a:sym typeface="Source Sans Pro Regular"/>
              </a:defRPr>
            </a:pPr>
            <a:r>
              <a:rPr sz="1000" dirty="0"/>
              <a:t>Countering false information on social media, DHS, 2018</a:t>
            </a:r>
          </a:p>
        </p:txBody>
      </p:sp>
      <p:sp>
        <p:nvSpPr>
          <p:cNvPr id="564" name="There are several reasons why rumors occur:"/>
          <p:cNvSpPr txBox="1"/>
          <p:nvPr/>
        </p:nvSpPr>
        <p:spPr>
          <a:xfrm>
            <a:off x="312023" y="892475"/>
            <a:ext cx="6783265" cy="4801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289320">
              <a:lnSpc>
                <a:spcPct val="90000"/>
              </a:lnSpc>
              <a:defRPr sz="2800">
                <a:solidFill>
                  <a:schemeClr val="accent2"/>
                </a:solidFill>
                <a:latin typeface="Source Sans Pro Bold"/>
                <a:ea typeface="Source Sans Pro Bold"/>
                <a:cs typeface="Source Sans Pro Bold"/>
                <a:sym typeface="Source Sans Pro Bold"/>
              </a:defRPr>
            </a:lvl1pPr>
          </a:lstStyle>
          <a:p>
            <a:r>
              <a:rPr b="1" dirty="0"/>
              <a:t>There are several reasons why rumors occur:</a:t>
            </a:r>
          </a:p>
        </p:txBody>
      </p:sp>
      <p:sp>
        <p:nvSpPr>
          <p:cNvPr id="2" name="Title 1">
            <a:extLst>
              <a:ext uri="{FF2B5EF4-FFF2-40B4-BE49-F238E27FC236}">
                <a16:creationId xmlns:a16="http://schemas.microsoft.com/office/drawing/2014/main" id="{9865B8A4-22D8-05F4-4AD7-7A72B34F0C1D}"/>
              </a:ext>
            </a:extLst>
          </p:cNvPr>
          <p:cNvSpPr txBox="1">
            <a:spLocks/>
          </p:cNvSpPr>
          <p:nvPr/>
        </p:nvSpPr>
        <p:spPr>
          <a:xfrm>
            <a:off x="138856" y="92028"/>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Why do rumors occur?</a:t>
            </a: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0" name="Google Shape;1057;g77b047ae1b_1_135"/>
          <p:cNvGrpSpPr/>
          <p:nvPr/>
        </p:nvGrpSpPr>
        <p:grpSpPr>
          <a:xfrm>
            <a:off x="1839169" y="2782640"/>
            <a:ext cx="8592882" cy="1035509"/>
            <a:chOff x="0" y="0"/>
            <a:chExt cx="8592880" cy="1035507"/>
          </a:xfrm>
        </p:grpSpPr>
        <p:sp>
          <p:nvSpPr>
            <p:cNvPr id="568" name="Rectangle"/>
            <p:cNvSpPr/>
            <p:nvPr/>
          </p:nvSpPr>
          <p:spPr>
            <a:xfrm>
              <a:off x="-1" y="-1"/>
              <a:ext cx="8592882" cy="1035509"/>
            </a:xfrm>
            <a:prstGeom prst="rect">
              <a:avLst/>
            </a:prstGeom>
            <a:solidFill>
              <a:srgbClr val="AFC6FD"/>
            </a:solidFill>
            <a:ln w="12700" cap="flat">
              <a:noFill/>
              <a:miter lim="400000"/>
            </a:ln>
            <a:effectLst/>
          </p:spPr>
          <p:txBody>
            <a:bodyPr wrap="square" lIns="45719" tIns="45719" rIns="45719" bIns="45719" numCol="1" anchor="t">
              <a:noAutofit/>
            </a:bodyPr>
            <a:lstStyle/>
            <a:p>
              <a:pPr>
                <a:lnSpc>
                  <a:spcPct val="90000"/>
                </a:lnSpc>
                <a:defRPr sz="2000">
                  <a:solidFill>
                    <a:srgbClr val="10253F"/>
                  </a:solidFill>
                  <a:latin typeface="+mn-lt"/>
                  <a:ea typeface="+mn-ea"/>
                  <a:cs typeface="+mn-cs"/>
                  <a:sym typeface="Source Sans Pro Regular"/>
                </a:defRPr>
              </a:pPr>
              <a:endParaRPr/>
            </a:p>
          </p:txBody>
        </p:sp>
        <p:sp>
          <p:nvSpPr>
            <p:cNvPr id="569" name="Misinformation is....incorrect information spread by people without the intent to deceive, for example through a misunderstanding."/>
            <p:cNvSpPr txBox="1"/>
            <p:nvPr/>
          </p:nvSpPr>
          <p:spPr>
            <a:xfrm>
              <a:off x="45724" y="-1"/>
              <a:ext cx="8501431" cy="9804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spAutoFit/>
            </a:bodyPr>
            <a:lstStyle>
              <a:lvl1pPr>
                <a:lnSpc>
                  <a:spcPct val="90000"/>
                </a:lnSpc>
                <a:defRPr sz="2000">
                  <a:solidFill>
                    <a:srgbClr val="10253F"/>
                  </a:solidFill>
                  <a:latin typeface="+mn-lt"/>
                  <a:ea typeface="+mn-ea"/>
                  <a:cs typeface="+mn-cs"/>
                  <a:sym typeface="Source Sans Pro Regular"/>
                </a:defRPr>
              </a:lvl1pPr>
            </a:lstStyle>
            <a:p>
              <a:r>
                <a:rPr dirty="0"/>
                <a:t>Misinformation is....incorrect information spread by people without the intent to deceive, for example through a misunderstanding.</a:t>
              </a:r>
            </a:p>
          </p:txBody>
        </p:sp>
      </p:grpSp>
      <p:grpSp>
        <p:nvGrpSpPr>
          <p:cNvPr id="573" name="Google Shape;1057;g77b047ae1b_1_135"/>
          <p:cNvGrpSpPr/>
          <p:nvPr/>
        </p:nvGrpSpPr>
        <p:grpSpPr>
          <a:xfrm>
            <a:off x="1799560" y="4219876"/>
            <a:ext cx="8672101" cy="1181892"/>
            <a:chOff x="0" y="0"/>
            <a:chExt cx="8672099" cy="1181891"/>
          </a:xfrm>
        </p:grpSpPr>
        <p:sp>
          <p:nvSpPr>
            <p:cNvPr id="571" name="Rectangle"/>
            <p:cNvSpPr/>
            <p:nvPr/>
          </p:nvSpPr>
          <p:spPr>
            <a:xfrm>
              <a:off x="-1" y="-1"/>
              <a:ext cx="8672101" cy="1181893"/>
            </a:xfrm>
            <a:prstGeom prst="rect">
              <a:avLst/>
            </a:prstGeom>
            <a:solidFill>
              <a:srgbClr val="AFC6FD"/>
            </a:solidFill>
            <a:ln w="12700" cap="flat">
              <a:noFill/>
              <a:miter lim="400000"/>
            </a:ln>
            <a:effectLst/>
          </p:spPr>
          <p:txBody>
            <a:bodyPr wrap="square" lIns="45719" tIns="45719" rIns="45719" bIns="45719" numCol="1" anchor="t">
              <a:noAutofit/>
            </a:bodyPr>
            <a:lstStyle/>
            <a:p>
              <a:pPr>
                <a:lnSpc>
                  <a:spcPct val="90000"/>
                </a:lnSpc>
                <a:defRPr>
                  <a:solidFill>
                    <a:srgbClr val="10253F"/>
                  </a:solidFill>
                  <a:latin typeface="Arial"/>
                  <a:ea typeface="Arial"/>
                  <a:cs typeface="Arial"/>
                  <a:sym typeface="Arial"/>
                </a:defRPr>
              </a:pPr>
              <a:endParaRPr/>
            </a:p>
          </p:txBody>
        </p:sp>
        <p:sp>
          <p:nvSpPr>
            <p:cNvPr id="572" name="Disinformation is...incorrect information spread by people in order to deceive or manipulate others.  An example of this is ‘fake news’, which is disinformation disguised as news, often spread for political or economic gain."/>
            <p:cNvSpPr txBox="1"/>
            <p:nvPr/>
          </p:nvSpPr>
          <p:spPr>
            <a:xfrm>
              <a:off x="45724" y="-1"/>
              <a:ext cx="8580650" cy="9804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spAutoFit/>
            </a:bodyPr>
            <a:lstStyle>
              <a:lvl1pPr>
                <a:lnSpc>
                  <a:spcPct val="90000"/>
                </a:lnSpc>
                <a:defRPr sz="2000">
                  <a:solidFill>
                    <a:srgbClr val="10253F"/>
                  </a:solidFill>
                  <a:latin typeface="+mn-lt"/>
                  <a:ea typeface="+mn-ea"/>
                  <a:cs typeface="+mn-cs"/>
                  <a:sym typeface="Source Sans Pro Regular"/>
                </a:defRPr>
              </a:lvl1pPr>
            </a:lstStyle>
            <a:p>
              <a:r>
                <a:rPr dirty="0"/>
                <a:t>Disinformation is...incorrect information spread by people in order to deceive or manipulate others.  An example of this is ‘fake news’, which is disinformation disguised as news, often spread for political or economic gain.</a:t>
              </a:r>
            </a:p>
          </p:txBody>
        </p:sp>
      </p:grpSp>
      <p:grpSp>
        <p:nvGrpSpPr>
          <p:cNvPr id="576" name="Google Shape;1057;g77b047ae1b_1_135"/>
          <p:cNvGrpSpPr/>
          <p:nvPr/>
        </p:nvGrpSpPr>
        <p:grpSpPr>
          <a:xfrm>
            <a:off x="1876308" y="1389693"/>
            <a:ext cx="8518605" cy="1035509"/>
            <a:chOff x="0" y="0"/>
            <a:chExt cx="8518604" cy="1035508"/>
          </a:xfrm>
        </p:grpSpPr>
        <p:sp>
          <p:nvSpPr>
            <p:cNvPr id="574" name="Rectangle"/>
            <p:cNvSpPr/>
            <p:nvPr/>
          </p:nvSpPr>
          <p:spPr>
            <a:xfrm>
              <a:off x="0" y="-1"/>
              <a:ext cx="8518605" cy="1035510"/>
            </a:xfrm>
            <a:prstGeom prst="rect">
              <a:avLst/>
            </a:prstGeom>
            <a:solidFill>
              <a:srgbClr val="AFC6FD"/>
            </a:solidFill>
            <a:ln w="12700" cap="flat">
              <a:noFill/>
              <a:miter lim="400000"/>
            </a:ln>
            <a:effectLst/>
          </p:spPr>
          <p:txBody>
            <a:bodyPr wrap="square" lIns="45719" tIns="45719" rIns="45719" bIns="45719" numCol="1" anchor="t">
              <a:noAutofit/>
            </a:bodyPr>
            <a:lstStyle/>
            <a:p>
              <a:pPr>
                <a:lnSpc>
                  <a:spcPct val="90000"/>
                </a:lnSpc>
                <a:defRPr sz="2000">
                  <a:solidFill>
                    <a:srgbClr val="10253F"/>
                  </a:solidFill>
                  <a:latin typeface="+mn-lt"/>
                  <a:ea typeface="+mn-ea"/>
                  <a:cs typeface="+mn-cs"/>
                  <a:sym typeface="Source Sans Pro Regular"/>
                </a:defRPr>
              </a:pPr>
              <a:endParaRPr/>
            </a:p>
          </p:txBody>
        </p:sp>
        <p:sp>
          <p:nvSpPr>
            <p:cNvPr id="575" name="Rumors are.....unverified information that can be spread intentionally or unintentionally."/>
            <p:cNvSpPr txBox="1"/>
            <p:nvPr/>
          </p:nvSpPr>
          <p:spPr>
            <a:xfrm>
              <a:off x="45725" y="-1"/>
              <a:ext cx="8427155" cy="9804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spAutoFit/>
            </a:bodyPr>
            <a:lstStyle>
              <a:lvl1pPr>
                <a:lnSpc>
                  <a:spcPct val="90000"/>
                </a:lnSpc>
                <a:defRPr sz="2000">
                  <a:solidFill>
                    <a:srgbClr val="10253F"/>
                  </a:solidFill>
                  <a:latin typeface="+mn-lt"/>
                  <a:ea typeface="+mn-ea"/>
                  <a:cs typeface="+mn-cs"/>
                  <a:sym typeface="Source Sans Pro Regular"/>
                </a:defRPr>
              </a:lvl1pPr>
            </a:lstStyle>
            <a:p>
              <a:r>
                <a:rPr dirty="0"/>
                <a:t>Rumors are.....unverified information that can be spread intentionally or unintentionally. </a:t>
              </a:r>
            </a:p>
          </p:txBody>
        </p:sp>
      </p:grpSp>
      <p:sp>
        <p:nvSpPr>
          <p:cNvPr id="2" name="Title 1">
            <a:extLst>
              <a:ext uri="{FF2B5EF4-FFF2-40B4-BE49-F238E27FC236}">
                <a16:creationId xmlns:a16="http://schemas.microsoft.com/office/drawing/2014/main" id="{14A99E1D-C87C-5D34-8414-8CC2E1C45482}"/>
              </a:ext>
            </a:extLst>
          </p:cNvPr>
          <p:cNvSpPr txBox="1">
            <a:spLocks/>
          </p:cNvSpPr>
          <p:nvPr/>
        </p:nvSpPr>
        <p:spPr>
          <a:xfrm>
            <a:off x="138856" y="92028"/>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What are rumors?</a:t>
            </a: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 name="Google Shape;1065;g77b047ae1b_1_141"/>
          <p:cNvSpPr txBox="1">
            <a:spLocks noGrp="1"/>
          </p:cNvSpPr>
          <p:nvPr>
            <p:ph type="body" idx="1"/>
          </p:nvPr>
        </p:nvSpPr>
        <p:spPr>
          <a:xfrm>
            <a:off x="1557478" y="1464032"/>
            <a:ext cx="9077044" cy="3929936"/>
          </a:xfrm>
          <a:prstGeom prst="rect">
            <a:avLst/>
          </a:prstGeom>
        </p:spPr>
        <p:txBody>
          <a:bodyPr lIns="45699" tIns="45699" rIns="45699" bIns="45699"/>
          <a:lstStyle/>
          <a:p>
            <a:pPr defTabSz="274854">
              <a:lnSpc>
                <a:spcPct val="120000"/>
              </a:lnSpc>
              <a:spcBef>
                <a:spcPts val="0"/>
              </a:spcBef>
              <a:defRPr sz="2280">
                <a:solidFill>
                  <a:schemeClr val="accent3"/>
                </a:solidFill>
                <a:latin typeface="Source Sans Pro Bold"/>
                <a:ea typeface="Source Sans Pro Bold"/>
                <a:cs typeface="Source Sans Pro Bold"/>
                <a:sym typeface="Source Sans Pro Bold"/>
              </a:defRPr>
            </a:pPr>
            <a:r>
              <a:rPr dirty="0">
                <a:solidFill>
                  <a:srgbClr val="C00000"/>
                </a:solidFill>
              </a:rPr>
              <a:t>We should work with rumors because:</a:t>
            </a:r>
          </a:p>
          <a:p>
            <a:pPr marL="241300" indent="-241300" defTabSz="274854">
              <a:lnSpc>
                <a:spcPct val="120000"/>
              </a:lnSpc>
              <a:spcBef>
                <a:spcPts val="0"/>
              </a:spcBef>
              <a:buClr>
                <a:srgbClr val="C00000"/>
              </a:buClr>
              <a:buSzPct val="100000"/>
              <a:buChar char="•"/>
              <a:defRPr sz="2280"/>
            </a:pPr>
            <a:r>
              <a:rPr dirty="0"/>
              <a:t>They can have catastrophic effects for communities and organizations.</a:t>
            </a:r>
          </a:p>
          <a:p>
            <a:pPr marL="241300" indent="-241300" defTabSz="274854">
              <a:lnSpc>
                <a:spcPct val="120000"/>
              </a:lnSpc>
              <a:spcBef>
                <a:spcPts val="0"/>
              </a:spcBef>
              <a:buClr>
                <a:srgbClr val="C00000"/>
              </a:buClr>
              <a:buSzPct val="100000"/>
              <a:buChar char="•"/>
              <a:defRPr sz="2280"/>
            </a:pPr>
            <a:r>
              <a:rPr dirty="0"/>
              <a:t> In an emergency context, rumors can threaten lives. </a:t>
            </a:r>
          </a:p>
          <a:p>
            <a:pPr marL="241300" indent="-241300" defTabSz="274854">
              <a:lnSpc>
                <a:spcPct val="120000"/>
              </a:lnSpc>
              <a:spcBef>
                <a:spcPts val="0"/>
              </a:spcBef>
              <a:buClr>
                <a:srgbClr val="C00000"/>
              </a:buClr>
              <a:buSzPct val="100000"/>
              <a:buChar char="•"/>
              <a:defRPr sz="2280"/>
            </a:pPr>
            <a:r>
              <a:rPr dirty="0"/>
              <a:t>They can create suffering or anger and provoke detrimental </a:t>
            </a:r>
            <a:r>
              <a:rPr dirty="0" err="1"/>
              <a:t>behaviour</a:t>
            </a:r>
            <a:r>
              <a:rPr lang="hu-HU" dirty="0"/>
              <a:t> </a:t>
            </a:r>
            <a:r>
              <a:rPr dirty="0"/>
              <a:t>or</a:t>
            </a:r>
            <a:r>
              <a:rPr lang="hu-HU" dirty="0"/>
              <a:t> </a:t>
            </a:r>
            <a:r>
              <a:rPr dirty="0"/>
              <a:t>violent reactions.</a:t>
            </a:r>
          </a:p>
          <a:p>
            <a:pPr marL="241300" indent="-241300" defTabSz="274854">
              <a:lnSpc>
                <a:spcPct val="120000"/>
              </a:lnSpc>
              <a:spcBef>
                <a:spcPts val="0"/>
              </a:spcBef>
              <a:buClr>
                <a:srgbClr val="C00000"/>
              </a:buClr>
              <a:buSzPct val="100000"/>
              <a:buChar char="•"/>
              <a:defRPr sz="2280"/>
            </a:pPr>
            <a:r>
              <a:rPr dirty="0"/>
              <a:t>People are unable to make informed choices.</a:t>
            </a:r>
          </a:p>
          <a:p>
            <a:pPr marL="241300" indent="-241300" defTabSz="274854">
              <a:lnSpc>
                <a:spcPct val="120000"/>
              </a:lnSpc>
              <a:spcBef>
                <a:spcPts val="0"/>
              </a:spcBef>
              <a:buClr>
                <a:srgbClr val="C00000"/>
              </a:buClr>
              <a:buSzPct val="100000"/>
              <a:buChar char="•"/>
              <a:defRPr sz="2280"/>
            </a:pPr>
            <a:r>
              <a:rPr dirty="0"/>
              <a:t>For all these reasons, rumors cannot be ignored and need to be monitored and managed. Rumors also provide opportunity as a form of feedback on actions.</a:t>
            </a:r>
          </a:p>
        </p:txBody>
      </p:sp>
      <p:sp>
        <p:nvSpPr>
          <p:cNvPr id="583" name="Google Shape;1066;g77b047ae1b_1_141"/>
          <p:cNvSpPr txBox="1"/>
          <p:nvPr/>
        </p:nvSpPr>
        <p:spPr>
          <a:xfrm>
            <a:off x="2117014" y="5483528"/>
            <a:ext cx="7957973" cy="6462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p>
            <a:pPr algn="ctr">
              <a:defRPr>
                <a:solidFill>
                  <a:srgbClr val="C00000"/>
                </a:solidFill>
                <a:latin typeface="+mn-lt"/>
                <a:ea typeface="+mn-ea"/>
                <a:cs typeface="+mn-cs"/>
                <a:sym typeface="Source Sans Pro Regular"/>
              </a:defRPr>
            </a:pPr>
            <a:r>
              <a:rPr dirty="0"/>
              <a:t>It is not a question of whether there will be rumors during crisis: there always are. </a:t>
            </a:r>
          </a:p>
          <a:p>
            <a:pPr algn="ctr">
              <a:defRPr>
                <a:solidFill>
                  <a:srgbClr val="C00000"/>
                </a:solidFill>
                <a:latin typeface="+mn-lt"/>
                <a:ea typeface="+mn-ea"/>
                <a:cs typeface="+mn-cs"/>
                <a:sym typeface="Source Sans Pro Regular"/>
              </a:defRPr>
            </a:pPr>
            <a:r>
              <a:rPr dirty="0"/>
              <a:t>The question is rather: how will we engage and work with them?</a:t>
            </a:r>
          </a:p>
        </p:txBody>
      </p:sp>
      <p:sp>
        <p:nvSpPr>
          <p:cNvPr id="584" name="Google Shape;1067;g77b047ae1b_1_141"/>
          <p:cNvSpPr txBox="1"/>
          <p:nvPr/>
        </p:nvSpPr>
        <p:spPr>
          <a:xfrm>
            <a:off x="5138663" y="6297194"/>
            <a:ext cx="1914674" cy="2461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lvl1pPr>
              <a:defRPr sz="1400">
                <a:latin typeface="+mn-lt"/>
                <a:ea typeface="+mn-ea"/>
                <a:cs typeface="+mn-cs"/>
                <a:sym typeface="Source Sans Pro Regular"/>
              </a:defRPr>
            </a:lvl1pPr>
          </a:lstStyle>
          <a:p>
            <a:r>
              <a:rPr sz="1000" dirty="0"/>
              <a:t>Rumor has it, CDAC network, 2017</a:t>
            </a:r>
          </a:p>
        </p:txBody>
      </p:sp>
      <p:sp>
        <p:nvSpPr>
          <p:cNvPr id="2" name="Title 1">
            <a:extLst>
              <a:ext uri="{FF2B5EF4-FFF2-40B4-BE49-F238E27FC236}">
                <a16:creationId xmlns:a16="http://schemas.microsoft.com/office/drawing/2014/main" id="{6438FD3D-9AE5-3E52-9637-82DFD32F3130}"/>
              </a:ext>
            </a:extLst>
          </p:cNvPr>
          <p:cNvSpPr txBox="1">
            <a:spLocks/>
          </p:cNvSpPr>
          <p:nvPr/>
        </p:nvSpPr>
        <p:spPr>
          <a:xfrm>
            <a:off x="138856" y="92028"/>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Why respond to rumors?</a:t>
            </a: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9" name="Google Shape;1136;g77b047ae1b_1_395"/>
          <p:cNvSpPr txBox="1">
            <a:spLocks noGrp="1"/>
          </p:cNvSpPr>
          <p:nvPr>
            <p:ph type="body" idx="1"/>
          </p:nvPr>
        </p:nvSpPr>
        <p:spPr>
          <a:xfrm>
            <a:off x="1590906" y="1474831"/>
            <a:ext cx="9010189" cy="4426241"/>
          </a:xfrm>
          <a:prstGeom prst="rect">
            <a:avLst/>
          </a:prstGeom>
        </p:spPr>
        <p:txBody>
          <a:bodyPr lIns="45699" tIns="45699" rIns="45699" bIns="45699"/>
          <a:lstStyle/>
          <a:p>
            <a:pPr marL="240631" indent="-240631">
              <a:spcBef>
                <a:spcPts val="0"/>
              </a:spcBef>
              <a:buClr>
                <a:schemeClr val="accent3"/>
              </a:buClr>
              <a:buSzPct val="100000"/>
              <a:buChar char="•"/>
            </a:pPr>
            <a:r>
              <a:rPr dirty="0"/>
              <a:t>Being more attuned to </a:t>
            </a:r>
            <a:r>
              <a:rPr dirty="0">
                <a:solidFill>
                  <a:schemeClr val="accent2"/>
                </a:solidFill>
              </a:rPr>
              <a:t>listening</a:t>
            </a:r>
            <a:r>
              <a:rPr dirty="0"/>
              <a:t> for rumors and embedding a few </a:t>
            </a:r>
            <a:r>
              <a:rPr dirty="0">
                <a:solidFill>
                  <a:schemeClr val="accent2"/>
                </a:solidFill>
              </a:rPr>
              <a:t>straightforward steps</a:t>
            </a:r>
            <a:r>
              <a:rPr dirty="0">
                <a:solidFill>
                  <a:schemeClr val="accent1"/>
                </a:solidFill>
              </a:rPr>
              <a:t> </a:t>
            </a:r>
            <a:r>
              <a:rPr dirty="0"/>
              <a:t>into your work is a powerful way to start addressing rumors. </a:t>
            </a:r>
          </a:p>
          <a:p>
            <a:pPr marL="240631" indent="-240631">
              <a:spcBef>
                <a:spcPts val="1000"/>
              </a:spcBef>
              <a:buClr>
                <a:schemeClr val="accent3"/>
              </a:buClr>
              <a:buSzPct val="100000"/>
              <a:buChar char="•"/>
            </a:pPr>
            <a:r>
              <a:rPr dirty="0"/>
              <a:t>A cycle of conversation and </a:t>
            </a:r>
            <a:r>
              <a:rPr dirty="0">
                <a:solidFill>
                  <a:schemeClr val="accent2"/>
                </a:solidFill>
              </a:rPr>
              <a:t>listening</a:t>
            </a:r>
            <a:r>
              <a:rPr dirty="0"/>
              <a:t> to identify rumors, </a:t>
            </a:r>
            <a:r>
              <a:rPr dirty="0">
                <a:solidFill>
                  <a:schemeClr val="accent2"/>
                </a:solidFill>
              </a:rPr>
              <a:t>verifying</a:t>
            </a:r>
            <a:r>
              <a:rPr dirty="0">
                <a:solidFill>
                  <a:schemeClr val="accent1"/>
                </a:solidFill>
              </a:rPr>
              <a:t> </a:t>
            </a:r>
            <a:r>
              <a:rPr dirty="0"/>
              <a:t>the facts behind them and </a:t>
            </a:r>
            <a:r>
              <a:rPr dirty="0">
                <a:solidFill>
                  <a:schemeClr val="accent2"/>
                </a:solidFill>
              </a:rPr>
              <a:t>engaging</a:t>
            </a:r>
            <a:r>
              <a:rPr dirty="0">
                <a:solidFill>
                  <a:schemeClr val="accent1"/>
                </a:solidFill>
              </a:rPr>
              <a:t> </a:t>
            </a:r>
            <a:r>
              <a:rPr dirty="0"/>
              <a:t>communities with new narratives can create a way of working to counter rumors. </a:t>
            </a:r>
          </a:p>
          <a:p>
            <a:pPr marL="240631" indent="-240631">
              <a:spcBef>
                <a:spcPts val="1000"/>
              </a:spcBef>
              <a:buClr>
                <a:schemeClr val="accent3"/>
              </a:buClr>
              <a:buSzPct val="100000"/>
              <a:buChar char="•"/>
            </a:pPr>
            <a:r>
              <a:rPr dirty="0"/>
              <a:t>Approaching this in </a:t>
            </a:r>
            <a:r>
              <a:rPr dirty="0">
                <a:solidFill>
                  <a:schemeClr val="accent2"/>
                </a:solidFill>
              </a:rPr>
              <a:t>coordination</a:t>
            </a:r>
            <a:r>
              <a:rPr dirty="0"/>
              <a:t> with other actors and drawing on the </a:t>
            </a:r>
            <a:r>
              <a:rPr dirty="0">
                <a:solidFill>
                  <a:schemeClr val="accent2"/>
                </a:solidFill>
              </a:rPr>
              <a:t>expertise</a:t>
            </a:r>
            <a:r>
              <a:rPr dirty="0"/>
              <a:t> of partners will enhance the process.</a:t>
            </a:r>
          </a:p>
          <a:p>
            <a:pPr marL="240631" indent="-240631">
              <a:spcBef>
                <a:spcPts val="1000"/>
              </a:spcBef>
              <a:buClr>
                <a:schemeClr val="accent3"/>
              </a:buClr>
              <a:buSzPct val="100000"/>
              <a:buChar char="•"/>
              <a:defRPr>
                <a:solidFill>
                  <a:schemeClr val="accent1"/>
                </a:solidFill>
              </a:defRPr>
            </a:pPr>
            <a:r>
              <a:rPr dirty="0">
                <a:solidFill>
                  <a:schemeClr val="accent2"/>
                </a:solidFill>
              </a:rPr>
              <a:t>Monitoring</a:t>
            </a:r>
            <a:r>
              <a:rPr dirty="0">
                <a:solidFill>
                  <a:srgbClr val="000000"/>
                </a:solidFill>
              </a:rPr>
              <a:t> and collecting feedback from communities.</a:t>
            </a:r>
          </a:p>
        </p:txBody>
      </p:sp>
      <p:sp>
        <p:nvSpPr>
          <p:cNvPr id="590" name="Google Shape;1137;g77b047ae1b_1_395"/>
          <p:cNvSpPr txBox="1"/>
          <p:nvPr/>
        </p:nvSpPr>
        <p:spPr>
          <a:xfrm>
            <a:off x="3364807" y="5383169"/>
            <a:ext cx="5462386" cy="383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lvl1pPr>
              <a:defRPr>
                <a:solidFill>
                  <a:schemeClr val="accent3"/>
                </a:solidFill>
                <a:latin typeface="+mn-lt"/>
                <a:ea typeface="+mn-ea"/>
                <a:cs typeface="+mn-cs"/>
                <a:sym typeface="Source Sans Pro Regular"/>
              </a:defRPr>
            </a:lvl1pPr>
          </a:lstStyle>
          <a:p>
            <a:r>
              <a:rPr dirty="0"/>
              <a:t>Rumor has it: a practical guide to working with rumors</a:t>
            </a:r>
            <a:r>
              <a:rPr lang="hu-HU" dirty="0"/>
              <a:t>.</a:t>
            </a:r>
            <a:endParaRPr dirty="0"/>
          </a:p>
        </p:txBody>
      </p:sp>
      <p:sp>
        <p:nvSpPr>
          <p:cNvPr id="2" name="Title 1">
            <a:extLst>
              <a:ext uri="{FF2B5EF4-FFF2-40B4-BE49-F238E27FC236}">
                <a16:creationId xmlns:a16="http://schemas.microsoft.com/office/drawing/2014/main" id="{775139F1-DE23-5F6E-4E2F-179FB388300B}"/>
              </a:ext>
            </a:extLst>
          </p:cNvPr>
          <p:cNvSpPr txBox="1">
            <a:spLocks/>
          </p:cNvSpPr>
          <p:nvPr/>
        </p:nvSpPr>
        <p:spPr>
          <a:xfrm>
            <a:off x="138856" y="92028"/>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Managing rumors</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4" name="Text Placeholder 2"/>
          <p:cNvSpPr txBox="1">
            <a:spLocks noGrp="1"/>
          </p:cNvSpPr>
          <p:nvPr>
            <p:ph type="body" idx="1"/>
          </p:nvPr>
        </p:nvSpPr>
        <p:spPr>
          <a:xfrm>
            <a:off x="1508500" y="1101964"/>
            <a:ext cx="9175000" cy="2176480"/>
          </a:xfrm>
          <a:prstGeom prst="rect">
            <a:avLst/>
          </a:prstGeom>
        </p:spPr>
        <p:txBody>
          <a:bodyPr/>
          <a:lstStyle/>
          <a:p>
            <a:pPr marL="240631" indent="-240631">
              <a:buClr>
                <a:schemeClr val="accent3"/>
              </a:buClr>
              <a:buSzPct val="100000"/>
              <a:buChar char="•"/>
            </a:pPr>
            <a:r>
              <a:rPr dirty="0"/>
              <a:t>A good practice is to document the rumors in a </a:t>
            </a:r>
            <a:r>
              <a:rPr dirty="0">
                <a:solidFill>
                  <a:schemeClr val="accent2"/>
                </a:solidFill>
                <a:latin typeface="Source Sans Pro Bold"/>
                <a:ea typeface="Source Sans Pro Bold"/>
                <a:cs typeface="Source Sans Pro Bold"/>
                <a:sym typeface="Source Sans Pro Bold"/>
              </a:rPr>
              <a:t>"rumor log"</a:t>
            </a:r>
            <a:r>
              <a:rPr dirty="0"/>
              <a:t> that allows you to record details of the rumors, classify them, and keep a note of any subsequent actions taken. </a:t>
            </a:r>
          </a:p>
          <a:p>
            <a:pPr marL="240631" indent="-240631">
              <a:buClr>
                <a:schemeClr val="accent3"/>
              </a:buClr>
              <a:buSzPct val="100000"/>
              <a:buChar char="•"/>
            </a:pPr>
            <a:r>
              <a:rPr dirty="0"/>
              <a:t>Keeping a rumor log will enable you to analyze trends, patterns and recurring issues as well as share information with other organizations working in the community. </a:t>
            </a:r>
          </a:p>
        </p:txBody>
      </p:sp>
      <p:pic>
        <p:nvPicPr>
          <p:cNvPr id="595" name="Picture 1" descr="Picture 1"/>
          <p:cNvPicPr>
            <a:picLocks noChangeAspect="1"/>
          </p:cNvPicPr>
          <p:nvPr/>
        </p:nvPicPr>
        <p:blipFill>
          <a:blip r:embed="rId2"/>
          <a:srcRect t="2326" b="3101"/>
          <a:stretch>
            <a:fillRect/>
          </a:stretch>
        </p:blipFill>
        <p:spPr>
          <a:xfrm>
            <a:off x="1532398" y="3426862"/>
            <a:ext cx="9127205" cy="2176480"/>
          </a:xfrm>
          <a:prstGeom prst="rect">
            <a:avLst/>
          </a:prstGeom>
          <a:ln w="12700">
            <a:miter lim="400000"/>
          </a:ln>
        </p:spPr>
      </p:pic>
      <p:sp>
        <p:nvSpPr>
          <p:cNvPr id="2" name="Title 1">
            <a:extLst>
              <a:ext uri="{FF2B5EF4-FFF2-40B4-BE49-F238E27FC236}">
                <a16:creationId xmlns:a16="http://schemas.microsoft.com/office/drawing/2014/main" id="{9628651E-D85C-BA18-C0E3-F999C7FCF297}"/>
              </a:ext>
            </a:extLst>
          </p:cNvPr>
          <p:cNvSpPr txBox="1">
            <a:spLocks/>
          </p:cNvSpPr>
          <p:nvPr/>
        </p:nvSpPr>
        <p:spPr>
          <a:xfrm>
            <a:off x="138856" y="92028"/>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Tool – Rumor log</a:t>
            </a:r>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0" name="Google Shape;1159;g77b047ae1b_1_499"/>
          <p:cNvGrpSpPr/>
          <p:nvPr/>
        </p:nvGrpSpPr>
        <p:grpSpPr>
          <a:xfrm>
            <a:off x="1694620" y="1092735"/>
            <a:ext cx="2691465" cy="1894116"/>
            <a:chOff x="0" y="0"/>
            <a:chExt cx="2691464" cy="1894114"/>
          </a:xfrm>
        </p:grpSpPr>
        <p:sp>
          <p:nvSpPr>
            <p:cNvPr id="598" name="Rounded Rectangle"/>
            <p:cNvSpPr/>
            <p:nvPr/>
          </p:nvSpPr>
          <p:spPr>
            <a:xfrm>
              <a:off x="0" y="0"/>
              <a:ext cx="2691465" cy="1894115"/>
            </a:xfrm>
            <a:prstGeom prst="roundRect">
              <a:avLst>
                <a:gd name="adj" fmla="val 16667"/>
              </a:avLst>
            </a:prstGeom>
            <a:solidFill>
              <a:srgbClr val="00B0F0"/>
            </a:solidFill>
            <a:ln w="12700" cap="flat">
              <a:solidFill>
                <a:srgbClr val="31538F"/>
              </a:solidFill>
              <a:prstDash val="solid"/>
              <a:miter lim="800000"/>
            </a:ln>
            <a:effectLst/>
          </p:spPr>
          <p:txBody>
            <a:bodyPr wrap="square" lIns="45719" tIns="45719" rIns="45719" bIns="45719" numCol="1" anchor="ctr">
              <a:noAutofit/>
            </a:bodyPr>
            <a:lstStyle/>
            <a:p>
              <a:pPr algn="ctr">
                <a:defRPr sz="2000">
                  <a:latin typeface="+mn-lt"/>
                  <a:ea typeface="+mn-ea"/>
                  <a:cs typeface="+mn-cs"/>
                  <a:sym typeface="Source Sans Pro Regular"/>
                </a:defRPr>
              </a:pPr>
              <a:endParaRPr/>
            </a:p>
          </p:txBody>
        </p:sp>
        <p:sp>
          <p:nvSpPr>
            <p:cNvPr id="599" name="Communicate early transparently and regularly"/>
            <p:cNvSpPr txBox="1"/>
            <p:nvPr/>
          </p:nvSpPr>
          <p:spPr>
            <a:xfrm>
              <a:off x="144537" y="425107"/>
              <a:ext cx="2402390" cy="10439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ctr">
              <a:spAutoFit/>
            </a:bodyPr>
            <a:lstStyle>
              <a:lvl1pPr algn="ctr">
                <a:defRPr sz="2000">
                  <a:solidFill>
                    <a:srgbClr val="FFFFFF"/>
                  </a:solidFill>
                  <a:latin typeface="+mn-lt"/>
                  <a:ea typeface="+mn-ea"/>
                  <a:cs typeface="+mn-cs"/>
                  <a:sym typeface="Source Sans Pro Regular"/>
                </a:defRPr>
              </a:lvl1pPr>
            </a:lstStyle>
            <a:p>
              <a:r>
                <a:t>Communicate early transparently and regularly</a:t>
              </a:r>
            </a:p>
          </p:txBody>
        </p:sp>
      </p:grpSp>
      <p:grpSp>
        <p:nvGrpSpPr>
          <p:cNvPr id="603" name="Google Shape;1160;g77b047ae1b_1_499"/>
          <p:cNvGrpSpPr/>
          <p:nvPr/>
        </p:nvGrpSpPr>
        <p:grpSpPr>
          <a:xfrm>
            <a:off x="4640598" y="1093446"/>
            <a:ext cx="2810644" cy="1893405"/>
            <a:chOff x="0" y="0"/>
            <a:chExt cx="2810642" cy="1893404"/>
          </a:xfrm>
        </p:grpSpPr>
        <p:sp>
          <p:nvSpPr>
            <p:cNvPr id="601" name="Rounded Rectangle"/>
            <p:cNvSpPr/>
            <p:nvPr/>
          </p:nvSpPr>
          <p:spPr>
            <a:xfrm>
              <a:off x="0" y="0"/>
              <a:ext cx="2810643" cy="1893405"/>
            </a:xfrm>
            <a:prstGeom prst="roundRect">
              <a:avLst>
                <a:gd name="adj" fmla="val 16667"/>
              </a:avLst>
            </a:prstGeom>
            <a:solidFill>
              <a:srgbClr val="00B0F0"/>
            </a:solidFill>
            <a:ln w="12700" cap="flat">
              <a:solidFill>
                <a:srgbClr val="31538F"/>
              </a:solidFill>
              <a:prstDash val="solid"/>
              <a:miter lim="800000"/>
            </a:ln>
            <a:effectLst/>
          </p:spPr>
          <p:txBody>
            <a:bodyPr wrap="square" lIns="45719" tIns="45719" rIns="45719" bIns="45719" numCol="1" anchor="ctr">
              <a:noAutofit/>
            </a:bodyPr>
            <a:lstStyle/>
            <a:p>
              <a:pPr algn="ctr">
                <a:defRPr sz="2000">
                  <a:latin typeface="+mn-lt"/>
                  <a:ea typeface="+mn-ea"/>
                  <a:cs typeface="+mn-cs"/>
                  <a:sym typeface="Source Sans Pro Regular"/>
                </a:defRPr>
              </a:pPr>
              <a:endParaRPr/>
            </a:p>
          </p:txBody>
        </p:sp>
        <p:sp>
          <p:nvSpPr>
            <p:cNvPr id="602" name="Counter indirectly –repeating reinforces false message"/>
            <p:cNvSpPr txBox="1"/>
            <p:nvPr/>
          </p:nvSpPr>
          <p:spPr>
            <a:xfrm>
              <a:off x="144502" y="424752"/>
              <a:ext cx="2521638" cy="10439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ctr">
              <a:spAutoFit/>
            </a:bodyPr>
            <a:lstStyle>
              <a:lvl1pPr algn="ctr">
                <a:defRPr sz="2000">
                  <a:solidFill>
                    <a:srgbClr val="FFFFFF"/>
                  </a:solidFill>
                  <a:latin typeface="+mn-lt"/>
                  <a:ea typeface="+mn-ea"/>
                  <a:cs typeface="+mn-cs"/>
                  <a:sym typeface="Source Sans Pro Regular"/>
                </a:defRPr>
              </a:lvl1pPr>
            </a:lstStyle>
            <a:p>
              <a:r>
                <a:t>Counter indirectly –repeating reinforces false message</a:t>
              </a:r>
            </a:p>
          </p:txBody>
        </p:sp>
      </p:grpSp>
      <p:grpSp>
        <p:nvGrpSpPr>
          <p:cNvPr id="606" name="Google Shape;1161;g77b047ae1b_1_499"/>
          <p:cNvGrpSpPr/>
          <p:nvPr/>
        </p:nvGrpSpPr>
        <p:grpSpPr>
          <a:xfrm>
            <a:off x="1694620" y="3133016"/>
            <a:ext cx="2735215" cy="2090059"/>
            <a:chOff x="0" y="0"/>
            <a:chExt cx="2735213" cy="2090058"/>
          </a:xfrm>
        </p:grpSpPr>
        <p:sp>
          <p:nvSpPr>
            <p:cNvPr id="604" name="Rounded Rectangle"/>
            <p:cNvSpPr/>
            <p:nvPr/>
          </p:nvSpPr>
          <p:spPr>
            <a:xfrm>
              <a:off x="0" y="0"/>
              <a:ext cx="2735214" cy="2090059"/>
            </a:xfrm>
            <a:prstGeom prst="roundRect">
              <a:avLst>
                <a:gd name="adj" fmla="val 16667"/>
              </a:avLst>
            </a:prstGeom>
            <a:solidFill>
              <a:srgbClr val="00B0F0"/>
            </a:solidFill>
            <a:ln w="12700" cap="flat">
              <a:solidFill>
                <a:srgbClr val="31538F"/>
              </a:solidFill>
              <a:prstDash val="solid"/>
              <a:miter lim="800000"/>
            </a:ln>
            <a:effectLst/>
          </p:spPr>
          <p:txBody>
            <a:bodyPr wrap="square" lIns="45719" tIns="45719" rIns="45719" bIns="45719" numCol="1" anchor="ctr">
              <a:noAutofit/>
            </a:bodyPr>
            <a:lstStyle/>
            <a:p>
              <a:pPr algn="ctr">
                <a:defRPr sz="2000">
                  <a:latin typeface="+mn-lt"/>
                  <a:ea typeface="+mn-ea"/>
                  <a:cs typeface="+mn-cs"/>
                  <a:sym typeface="Source Sans Pro Regular"/>
                </a:defRPr>
              </a:pPr>
              <a:endParaRPr/>
            </a:p>
          </p:txBody>
        </p:sp>
        <p:sp>
          <p:nvSpPr>
            <p:cNvPr id="605" name="Keep messages short, clear, &amp; actionable"/>
            <p:cNvSpPr txBox="1"/>
            <p:nvPr/>
          </p:nvSpPr>
          <p:spPr>
            <a:xfrm>
              <a:off x="154102" y="681829"/>
              <a:ext cx="2427009" cy="7264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ctr">
              <a:spAutoFit/>
            </a:bodyPr>
            <a:lstStyle>
              <a:lvl1pPr algn="ctr">
                <a:defRPr sz="2000">
                  <a:solidFill>
                    <a:srgbClr val="FFFFFF"/>
                  </a:solidFill>
                  <a:latin typeface="+mn-lt"/>
                  <a:ea typeface="+mn-ea"/>
                  <a:cs typeface="+mn-cs"/>
                  <a:sym typeface="Source Sans Pro Regular"/>
                </a:defRPr>
              </a:lvl1pPr>
            </a:lstStyle>
            <a:p>
              <a:r>
                <a:t>Keep messages short, clear, &amp; actionable  </a:t>
              </a:r>
            </a:p>
          </p:txBody>
        </p:sp>
      </p:grpSp>
      <p:grpSp>
        <p:nvGrpSpPr>
          <p:cNvPr id="609" name="Google Shape;1162;g77b047ae1b_1_499"/>
          <p:cNvGrpSpPr/>
          <p:nvPr/>
        </p:nvGrpSpPr>
        <p:grpSpPr>
          <a:xfrm>
            <a:off x="4670416" y="3182003"/>
            <a:ext cx="2810644" cy="2090059"/>
            <a:chOff x="0" y="0"/>
            <a:chExt cx="2810642" cy="2090058"/>
          </a:xfrm>
        </p:grpSpPr>
        <p:sp>
          <p:nvSpPr>
            <p:cNvPr id="607" name="Rounded Rectangle"/>
            <p:cNvSpPr/>
            <p:nvPr/>
          </p:nvSpPr>
          <p:spPr>
            <a:xfrm>
              <a:off x="0" y="0"/>
              <a:ext cx="2810643" cy="2090059"/>
            </a:xfrm>
            <a:prstGeom prst="roundRect">
              <a:avLst>
                <a:gd name="adj" fmla="val 16667"/>
              </a:avLst>
            </a:prstGeom>
            <a:solidFill>
              <a:srgbClr val="00B0F0"/>
            </a:solidFill>
            <a:ln w="12700" cap="flat">
              <a:solidFill>
                <a:srgbClr val="31538F"/>
              </a:solidFill>
              <a:prstDash val="solid"/>
              <a:miter lim="800000"/>
            </a:ln>
            <a:effectLst/>
          </p:spPr>
          <p:txBody>
            <a:bodyPr wrap="square" lIns="45719" tIns="45719" rIns="45719" bIns="45719" numCol="1" anchor="ctr">
              <a:noAutofit/>
            </a:bodyPr>
            <a:lstStyle/>
            <a:p>
              <a:pPr algn="ctr">
                <a:defRPr sz="2000">
                  <a:latin typeface="+mn-lt"/>
                  <a:ea typeface="+mn-ea"/>
                  <a:cs typeface="+mn-cs"/>
                  <a:sym typeface="Source Sans Pro Regular"/>
                </a:defRPr>
              </a:pPr>
              <a:endParaRPr/>
            </a:p>
          </p:txBody>
        </p:sp>
        <p:sp>
          <p:nvSpPr>
            <p:cNvPr id="608" name="Use multiple most preferred channels"/>
            <p:cNvSpPr txBox="1"/>
            <p:nvPr/>
          </p:nvSpPr>
          <p:spPr>
            <a:xfrm>
              <a:off x="154102" y="681829"/>
              <a:ext cx="2502438" cy="7264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ctr">
              <a:spAutoFit/>
            </a:bodyPr>
            <a:lstStyle>
              <a:lvl1pPr algn="ctr">
                <a:defRPr sz="2000">
                  <a:solidFill>
                    <a:srgbClr val="FFFFFF"/>
                  </a:solidFill>
                  <a:latin typeface="+mn-lt"/>
                  <a:ea typeface="+mn-ea"/>
                  <a:cs typeface="+mn-cs"/>
                  <a:sym typeface="Source Sans Pro Regular"/>
                </a:defRPr>
              </a:lvl1pPr>
            </a:lstStyle>
            <a:p>
              <a:r>
                <a:t>Use multiple most preferred channels</a:t>
              </a:r>
            </a:p>
          </p:txBody>
        </p:sp>
      </p:grpSp>
      <p:grpSp>
        <p:nvGrpSpPr>
          <p:cNvPr id="612" name="Google Shape;1163;g77b047ae1b_1_499"/>
          <p:cNvGrpSpPr/>
          <p:nvPr/>
        </p:nvGrpSpPr>
        <p:grpSpPr>
          <a:xfrm>
            <a:off x="7646120" y="1092735"/>
            <a:ext cx="2810644" cy="1894116"/>
            <a:chOff x="0" y="0"/>
            <a:chExt cx="2810642" cy="1894114"/>
          </a:xfrm>
        </p:grpSpPr>
        <p:sp>
          <p:nvSpPr>
            <p:cNvPr id="610" name="Rounded Rectangle"/>
            <p:cNvSpPr/>
            <p:nvPr/>
          </p:nvSpPr>
          <p:spPr>
            <a:xfrm>
              <a:off x="0" y="0"/>
              <a:ext cx="2810643" cy="1894115"/>
            </a:xfrm>
            <a:prstGeom prst="roundRect">
              <a:avLst>
                <a:gd name="adj" fmla="val 16667"/>
              </a:avLst>
            </a:prstGeom>
            <a:solidFill>
              <a:srgbClr val="00B0F0"/>
            </a:solidFill>
            <a:ln w="12700" cap="flat">
              <a:solidFill>
                <a:srgbClr val="31538F"/>
              </a:solidFill>
              <a:prstDash val="solid"/>
              <a:miter lim="800000"/>
            </a:ln>
            <a:effectLst/>
          </p:spPr>
          <p:txBody>
            <a:bodyPr wrap="square" lIns="45719" tIns="45719" rIns="45719" bIns="45719" numCol="1" anchor="ctr">
              <a:noAutofit/>
            </a:bodyPr>
            <a:lstStyle/>
            <a:p>
              <a:pPr algn="ctr">
                <a:lnSpc>
                  <a:spcPct val="90000"/>
                </a:lnSpc>
                <a:defRPr sz="2000">
                  <a:latin typeface="+mn-lt"/>
                  <a:ea typeface="+mn-ea"/>
                  <a:cs typeface="+mn-cs"/>
                  <a:sym typeface="Source Sans Pro Regular"/>
                </a:defRPr>
              </a:pPr>
              <a:endParaRPr/>
            </a:p>
          </p:txBody>
        </p:sp>
        <p:sp>
          <p:nvSpPr>
            <p:cNvPr id="611" name="Amplify facts through influencers and credible sources"/>
            <p:cNvSpPr txBox="1"/>
            <p:nvPr/>
          </p:nvSpPr>
          <p:spPr>
            <a:xfrm>
              <a:off x="144537" y="456857"/>
              <a:ext cx="2521568" cy="9804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ctr">
              <a:spAutoFit/>
            </a:bodyPr>
            <a:lstStyle>
              <a:lvl1pPr algn="ctr">
                <a:lnSpc>
                  <a:spcPct val="90000"/>
                </a:lnSpc>
                <a:defRPr sz="2000">
                  <a:solidFill>
                    <a:srgbClr val="FFFFFF"/>
                  </a:solidFill>
                  <a:latin typeface="+mn-lt"/>
                  <a:ea typeface="+mn-ea"/>
                  <a:cs typeface="+mn-cs"/>
                  <a:sym typeface="Source Sans Pro Regular"/>
                </a:defRPr>
              </a:lvl1pPr>
            </a:lstStyle>
            <a:p>
              <a:r>
                <a:t>Amplify facts through influencers and credible sources</a:t>
              </a:r>
            </a:p>
          </p:txBody>
        </p:sp>
      </p:grpSp>
      <p:grpSp>
        <p:nvGrpSpPr>
          <p:cNvPr id="615" name="Google Shape;1164;g77b047ae1b_1_499"/>
          <p:cNvGrpSpPr/>
          <p:nvPr/>
        </p:nvGrpSpPr>
        <p:grpSpPr>
          <a:xfrm>
            <a:off x="7646120" y="3179407"/>
            <a:ext cx="2810644" cy="1992087"/>
            <a:chOff x="0" y="0"/>
            <a:chExt cx="2810642" cy="1992085"/>
          </a:xfrm>
        </p:grpSpPr>
        <p:sp>
          <p:nvSpPr>
            <p:cNvPr id="613" name="Rounded Rectangle"/>
            <p:cNvSpPr/>
            <p:nvPr/>
          </p:nvSpPr>
          <p:spPr>
            <a:xfrm>
              <a:off x="0" y="0"/>
              <a:ext cx="2810643" cy="1992086"/>
            </a:xfrm>
            <a:prstGeom prst="roundRect">
              <a:avLst>
                <a:gd name="adj" fmla="val 16667"/>
              </a:avLst>
            </a:prstGeom>
            <a:solidFill>
              <a:srgbClr val="00B0F0"/>
            </a:solidFill>
            <a:ln w="12700" cap="flat">
              <a:solidFill>
                <a:srgbClr val="31538F"/>
              </a:solidFill>
              <a:prstDash val="solid"/>
              <a:miter lim="800000"/>
            </a:ln>
            <a:effectLst/>
          </p:spPr>
          <p:txBody>
            <a:bodyPr wrap="square" lIns="45719" tIns="45719" rIns="45719" bIns="45719" numCol="1" anchor="ctr">
              <a:noAutofit/>
            </a:bodyPr>
            <a:lstStyle/>
            <a:p>
              <a:pPr algn="ctr">
                <a:defRPr sz="2000">
                  <a:solidFill>
                    <a:srgbClr val="FFFFFF"/>
                  </a:solidFill>
                  <a:latin typeface="+mn-lt"/>
                  <a:ea typeface="+mn-ea"/>
                  <a:cs typeface="+mn-cs"/>
                  <a:sym typeface="Source Sans Pro Regular"/>
                </a:defRPr>
              </a:pPr>
              <a:endParaRPr/>
            </a:p>
          </p:txBody>
        </p:sp>
        <p:sp>
          <p:nvSpPr>
            <p:cNvPr id="614" name="Acknowledge concerns and work the solution with the community"/>
            <p:cNvSpPr txBox="1"/>
            <p:nvPr/>
          </p:nvSpPr>
          <p:spPr>
            <a:xfrm>
              <a:off x="149321" y="315342"/>
              <a:ext cx="2512001" cy="13614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ctr">
              <a:spAutoFit/>
            </a:bodyPr>
            <a:lstStyle>
              <a:lvl1pPr algn="ctr">
                <a:defRPr sz="2000">
                  <a:solidFill>
                    <a:srgbClr val="FFFFFF"/>
                  </a:solidFill>
                  <a:latin typeface="+mn-lt"/>
                  <a:ea typeface="+mn-ea"/>
                  <a:cs typeface="+mn-cs"/>
                  <a:sym typeface="Source Sans Pro Regular"/>
                </a:defRPr>
              </a:lvl1pPr>
            </a:lstStyle>
            <a:p>
              <a:r>
                <a:t>Acknowledge concerns and work the solution with the community</a:t>
              </a:r>
            </a:p>
          </p:txBody>
        </p:sp>
      </p:grpSp>
      <p:grpSp>
        <p:nvGrpSpPr>
          <p:cNvPr id="618" name="Google Shape;1166;g77b047ae1b_1_499"/>
          <p:cNvGrpSpPr/>
          <p:nvPr/>
        </p:nvGrpSpPr>
        <p:grpSpPr>
          <a:xfrm>
            <a:off x="3362352" y="5388533"/>
            <a:ext cx="5764612" cy="748749"/>
            <a:chOff x="0" y="0"/>
            <a:chExt cx="5764610" cy="748747"/>
          </a:xfrm>
        </p:grpSpPr>
        <p:sp>
          <p:nvSpPr>
            <p:cNvPr id="616" name="Rounded Rectangle"/>
            <p:cNvSpPr/>
            <p:nvPr/>
          </p:nvSpPr>
          <p:spPr>
            <a:xfrm>
              <a:off x="0" y="0"/>
              <a:ext cx="5764611" cy="748748"/>
            </a:xfrm>
            <a:prstGeom prst="roundRect">
              <a:avLst>
                <a:gd name="adj" fmla="val 16667"/>
              </a:avLst>
            </a:prstGeom>
            <a:solidFill>
              <a:srgbClr val="00B0F0"/>
            </a:solidFill>
            <a:ln w="12700" cap="flat">
              <a:solidFill>
                <a:srgbClr val="31538F"/>
              </a:solidFill>
              <a:prstDash val="solid"/>
              <a:miter lim="800000"/>
            </a:ln>
            <a:effectLst/>
          </p:spPr>
          <p:txBody>
            <a:bodyPr wrap="square" lIns="45719" tIns="45719" rIns="45719" bIns="45719" numCol="1" anchor="ctr">
              <a:noAutofit/>
            </a:bodyPr>
            <a:lstStyle/>
            <a:p>
              <a:pPr algn="ctr">
                <a:defRPr sz="2000">
                  <a:latin typeface="+mn-lt"/>
                  <a:ea typeface="+mn-ea"/>
                  <a:cs typeface="+mn-cs"/>
                  <a:sym typeface="Source Sans Pro Regular"/>
                </a:defRPr>
              </a:pPr>
              <a:endParaRPr/>
            </a:p>
          </p:txBody>
        </p:sp>
        <p:sp>
          <p:nvSpPr>
            <p:cNvPr id="617" name="Coordinate with partners"/>
            <p:cNvSpPr txBox="1"/>
            <p:nvPr/>
          </p:nvSpPr>
          <p:spPr>
            <a:xfrm>
              <a:off x="88625" y="169923"/>
              <a:ext cx="5587360" cy="4089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ctr">
              <a:spAutoFit/>
            </a:bodyPr>
            <a:lstStyle>
              <a:lvl1pPr algn="ctr">
                <a:defRPr sz="2000">
                  <a:solidFill>
                    <a:srgbClr val="FFFFFF"/>
                  </a:solidFill>
                  <a:latin typeface="+mn-lt"/>
                  <a:ea typeface="+mn-ea"/>
                  <a:cs typeface="+mn-cs"/>
                  <a:sym typeface="Source Sans Pro Regular"/>
                </a:defRPr>
              </a:lvl1pPr>
            </a:lstStyle>
            <a:p>
              <a:r>
                <a:t>Coordinate with partners</a:t>
              </a:r>
            </a:p>
          </p:txBody>
        </p:sp>
      </p:grpSp>
      <p:sp>
        <p:nvSpPr>
          <p:cNvPr id="2" name="Title 1">
            <a:extLst>
              <a:ext uri="{FF2B5EF4-FFF2-40B4-BE49-F238E27FC236}">
                <a16:creationId xmlns:a16="http://schemas.microsoft.com/office/drawing/2014/main" id="{DB5DC0E1-3A05-978F-495B-1B6DA687F721}"/>
              </a:ext>
            </a:extLst>
          </p:cNvPr>
          <p:cNvSpPr txBox="1">
            <a:spLocks/>
          </p:cNvSpPr>
          <p:nvPr/>
        </p:nvSpPr>
        <p:spPr>
          <a:xfrm>
            <a:off x="138856" y="92028"/>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Tips for managing rumors</a:t>
            </a: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1203;g77cecb6c06_0_77"/>
          <p:cNvSpPr txBox="1">
            <a:spLocks noGrp="1"/>
          </p:cNvSpPr>
          <p:nvPr>
            <p:ph type="body" idx="1"/>
          </p:nvPr>
        </p:nvSpPr>
        <p:spPr>
          <a:xfrm>
            <a:off x="4175201" y="478968"/>
            <a:ext cx="7529514" cy="5900065"/>
          </a:xfrm>
          <a:prstGeom prst="rect">
            <a:avLst/>
          </a:prstGeom>
        </p:spPr>
        <p:txBody>
          <a:bodyPr lIns="45699" tIns="45699" rIns="45699" bIns="45699" anchor="t">
            <a:normAutofit/>
          </a:bodyPr>
          <a:lstStyle/>
          <a:p>
            <a:pPr marL="342900" indent="-342900" defTabSz="245922">
              <a:spcBef>
                <a:spcPts val="0"/>
              </a:spcBef>
              <a:buClr>
                <a:schemeClr val="accent3"/>
              </a:buClr>
              <a:buSzPct val="100000"/>
              <a:buFont typeface="Arial" panose="020B0604020202020204" pitchFamily="34" charset="0"/>
              <a:buChar char="•"/>
              <a:defRPr sz="2040"/>
            </a:pPr>
            <a:r>
              <a:rPr sz="2200" dirty="0"/>
              <a:t>Risk communication is an integral part of any public health</a:t>
            </a:r>
            <a:r>
              <a:rPr lang="hu-HU" sz="2200" dirty="0"/>
              <a:t> </a:t>
            </a:r>
            <a:r>
              <a:rPr sz="2200" dirty="0"/>
              <a:t>response. In the current COVID-19 pandemic, effective risk</a:t>
            </a:r>
            <a:r>
              <a:rPr lang="hu-HU" sz="2200" dirty="0"/>
              <a:t> </a:t>
            </a:r>
            <a:r>
              <a:rPr sz="2200" dirty="0"/>
              <a:t>communication allows people at risk to understand and adopt</a:t>
            </a:r>
            <a:r>
              <a:rPr lang="hu-HU" sz="2200" dirty="0"/>
              <a:t> </a:t>
            </a:r>
            <a:r>
              <a:rPr sz="2200" dirty="0"/>
              <a:t>protective </a:t>
            </a:r>
            <a:r>
              <a:rPr sz="2200" dirty="0" err="1"/>
              <a:t>behaviours</a:t>
            </a:r>
            <a:r>
              <a:rPr sz="2200" dirty="0"/>
              <a:t>. </a:t>
            </a:r>
          </a:p>
          <a:p>
            <a:pPr marL="342900" indent="-342900" defTabSz="245922">
              <a:spcBef>
                <a:spcPts val="0"/>
              </a:spcBef>
              <a:buClr>
                <a:schemeClr val="accent3"/>
              </a:buClr>
              <a:buSzPct val="100000"/>
              <a:buFont typeface="Arial" panose="020B0604020202020204" pitchFamily="34" charset="0"/>
              <a:buChar char="•"/>
              <a:defRPr sz="2040"/>
            </a:pPr>
            <a:r>
              <a:rPr sz="2200" dirty="0"/>
              <a:t>The 6 principles of effective risk communication include trust;</a:t>
            </a:r>
            <a:r>
              <a:rPr lang="hu-HU" sz="2200" dirty="0"/>
              <a:t> </a:t>
            </a:r>
            <a:r>
              <a:rPr sz="2200" dirty="0"/>
              <a:t>communicate early and often, even in the face of uncertainty;</a:t>
            </a:r>
            <a:r>
              <a:rPr lang="hu-HU" sz="2200" dirty="0"/>
              <a:t> </a:t>
            </a:r>
            <a:r>
              <a:rPr sz="2200" dirty="0"/>
              <a:t>coordinate with partners; listen to and involve communities;</a:t>
            </a:r>
            <a:r>
              <a:rPr lang="hu-HU" sz="2200" dirty="0"/>
              <a:t> </a:t>
            </a:r>
            <a:r>
              <a:rPr sz="2200" dirty="0"/>
              <a:t>combine a variety of approaches; and build risk communication</a:t>
            </a:r>
            <a:r>
              <a:rPr lang="hu-HU" sz="2200" dirty="0"/>
              <a:t> </a:t>
            </a:r>
            <a:r>
              <a:rPr sz="2200" dirty="0"/>
              <a:t>capacity during peace time.</a:t>
            </a:r>
          </a:p>
          <a:p>
            <a:pPr marL="342900" indent="-342900" defTabSz="245922">
              <a:spcBef>
                <a:spcPts val="0"/>
              </a:spcBef>
              <a:buClr>
                <a:schemeClr val="accent3"/>
              </a:buClr>
              <a:buSzPct val="100000"/>
              <a:buFont typeface="Arial" panose="020B0604020202020204" pitchFamily="34" charset="0"/>
              <a:buChar char="•"/>
              <a:defRPr sz="2040"/>
            </a:pPr>
            <a:r>
              <a:rPr sz="2200" dirty="0"/>
              <a:t>The perception of risk among affected populations often differs from that of experts and authorities. Effective risk communication helps transform and deliver complex scientific knowledge so that it is understood by, accessible to, and trusted by populations and communities. </a:t>
            </a:r>
          </a:p>
          <a:p>
            <a:pPr marL="342900" indent="-342900" defTabSz="245922">
              <a:spcBef>
                <a:spcPts val="0"/>
              </a:spcBef>
              <a:buClr>
                <a:schemeClr val="accent3"/>
              </a:buClr>
              <a:buSzPct val="100000"/>
              <a:buFont typeface="Arial" panose="020B0604020202020204" pitchFamily="34" charset="0"/>
              <a:buChar char="•"/>
              <a:defRPr sz="2040"/>
            </a:pPr>
            <a:r>
              <a:rPr sz="2200" dirty="0"/>
              <a:t>Risk communication activities should be performed according to the</a:t>
            </a:r>
            <a:r>
              <a:rPr lang="hu-HU" sz="2200" dirty="0"/>
              <a:t> </a:t>
            </a:r>
            <a:r>
              <a:rPr sz="2200" dirty="0"/>
              <a:t>phase of the outbreak and the target audience.</a:t>
            </a:r>
          </a:p>
          <a:p>
            <a:pPr marL="342900" indent="-342900" defTabSz="245922">
              <a:spcBef>
                <a:spcPts val="0"/>
              </a:spcBef>
              <a:buClr>
                <a:schemeClr val="accent3"/>
              </a:buClr>
              <a:buSzPct val="100000"/>
              <a:buFont typeface="Arial" panose="020B0604020202020204" pitchFamily="34" charset="0"/>
              <a:buChar char="•"/>
              <a:defRPr sz="2040"/>
            </a:pPr>
            <a:r>
              <a:rPr sz="2200" dirty="0"/>
              <a:t>Rumors need to be monitored and managed and may be taken as a</a:t>
            </a:r>
            <a:r>
              <a:rPr lang="hu-HU" sz="2200" dirty="0"/>
              <a:t> </a:t>
            </a:r>
            <a:r>
              <a:rPr sz="2200" dirty="0"/>
              <a:t>form of feedback on actions.</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Google Shape;308;p8"/>
          <p:cNvSpPr txBox="1">
            <a:spLocks noGrp="1"/>
          </p:cNvSpPr>
          <p:nvPr>
            <p:ph type="body" idx="1"/>
          </p:nvPr>
        </p:nvSpPr>
        <p:spPr>
          <a:xfrm>
            <a:off x="4273551" y="1058456"/>
            <a:ext cx="7529515" cy="4741089"/>
          </a:xfrm>
          <a:prstGeom prst="rect">
            <a:avLst/>
          </a:prstGeom>
        </p:spPr>
        <p:txBody>
          <a:bodyPr lIns="0" tIns="0" rIns="0" bIns="0" anchor="t"/>
          <a:lstStyle/>
          <a:p>
            <a:pPr marL="457200" indent="-457200">
              <a:lnSpc>
                <a:spcPct val="110000"/>
              </a:lnSpc>
              <a:buClr>
                <a:schemeClr val="accent3"/>
              </a:buClr>
              <a:buSzPct val="100000"/>
              <a:buAutoNum type="arabicPeriod"/>
            </a:pPr>
            <a:r>
              <a:rPr dirty="0"/>
              <a:t>Why risk communication?</a:t>
            </a:r>
          </a:p>
          <a:p>
            <a:pPr marL="457200" indent="-457200">
              <a:lnSpc>
                <a:spcPct val="110000"/>
              </a:lnSpc>
              <a:buClr>
                <a:schemeClr val="accent3"/>
              </a:buClr>
              <a:buSzPct val="100000"/>
              <a:buAutoNum type="arabicPeriod"/>
            </a:pPr>
            <a:r>
              <a:rPr dirty="0"/>
              <a:t> What is risk communication?</a:t>
            </a:r>
          </a:p>
          <a:p>
            <a:pPr marL="457200" indent="-457200">
              <a:lnSpc>
                <a:spcPct val="110000"/>
              </a:lnSpc>
              <a:buClr>
                <a:schemeClr val="accent3"/>
              </a:buClr>
              <a:buSzPct val="100000"/>
              <a:buAutoNum type="arabicPeriod"/>
            </a:pPr>
            <a:r>
              <a:rPr dirty="0"/>
              <a:t>Six principles of effective risk communication</a:t>
            </a:r>
          </a:p>
          <a:p>
            <a:pPr marL="457200" indent="-457200">
              <a:lnSpc>
                <a:spcPct val="110000"/>
              </a:lnSpc>
              <a:buClr>
                <a:schemeClr val="accent3"/>
              </a:buClr>
              <a:buSzPct val="100000"/>
              <a:buAutoNum type="arabicPeriod"/>
            </a:pPr>
            <a:r>
              <a:rPr dirty="0"/>
              <a:t>What RRTs should know and perform</a:t>
            </a:r>
          </a:p>
          <a:p>
            <a:pPr marL="457200" indent="-457200">
              <a:lnSpc>
                <a:spcPct val="110000"/>
              </a:lnSpc>
              <a:buClr>
                <a:schemeClr val="accent3"/>
              </a:buClr>
              <a:buSzPct val="100000"/>
              <a:buAutoNum type="arabicPeriod"/>
            </a:pPr>
            <a:r>
              <a:rPr dirty="0"/>
              <a:t>Activities at different levels of transmission</a:t>
            </a:r>
          </a:p>
          <a:p>
            <a:pPr marL="457200" indent="-457200">
              <a:lnSpc>
                <a:spcPct val="110000"/>
              </a:lnSpc>
              <a:buClr>
                <a:schemeClr val="accent3"/>
              </a:buClr>
              <a:buSzPct val="100000"/>
              <a:buAutoNum type="arabicPeriod"/>
            </a:pPr>
            <a:r>
              <a:rPr dirty="0"/>
              <a:t>Community health education</a:t>
            </a:r>
          </a:p>
          <a:p>
            <a:pPr marL="457200" indent="-457200">
              <a:lnSpc>
                <a:spcPct val="110000"/>
              </a:lnSpc>
              <a:buClr>
                <a:schemeClr val="accent3"/>
              </a:buClr>
              <a:buSzPct val="100000"/>
              <a:buAutoNum type="arabicPeriod"/>
            </a:pPr>
            <a:r>
              <a:rPr dirty="0"/>
              <a:t>Medium/ infrastructure for communication in the community</a:t>
            </a:r>
          </a:p>
          <a:p>
            <a:pPr marL="457200" indent="-457200">
              <a:lnSpc>
                <a:spcPct val="110000"/>
              </a:lnSpc>
              <a:buClr>
                <a:schemeClr val="accent3"/>
              </a:buClr>
              <a:buSzPct val="100000"/>
              <a:buAutoNum type="arabicPeriod"/>
            </a:pPr>
            <a:r>
              <a:rPr dirty="0"/>
              <a:t>Managing rumors and misinformation</a:t>
            </a:r>
          </a:p>
          <a:p>
            <a:pPr marL="457200" indent="-457200">
              <a:buClr>
                <a:schemeClr val="accent3"/>
              </a:buClr>
              <a:buSzPct val="100000"/>
              <a:buAutoNum type="arabicPeriod"/>
            </a:pPr>
            <a:r>
              <a:rPr dirty="0"/>
              <a:t>References and guidelines</a:t>
            </a:r>
          </a:p>
          <a:p>
            <a:pPr marL="457200" indent="-457200">
              <a:buClr>
                <a:schemeClr val="accent3"/>
              </a:buClr>
              <a:buSzPct val="100000"/>
              <a:buAutoNum type="arabicPeriod"/>
            </a:pPr>
            <a:r>
              <a:rPr dirty="0"/>
              <a:t>Additional training resources</a:t>
            </a:r>
          </a:p>
        </p:txBody>
      </p:sp>
      <p:sp>
        <p:nvSpPr>
          <p:cNvPr id="4" name="Google Shape;307;p8">
            <a:extLst>
              <a:ext uri="{FF2B5EF4-FFF2-40B4-BE49-F238E27FC236}">
                <a16:creationId xmlns:a16="http://schemas.microsoft.com/office/drawing/2014/main" id="{83876319-BBCD-35DC-AE66-9FFE0FEA9874}"/>
              </a:ext>
            </a:extLst>
          </p:cNvPr>
          <p:cNvSpPr txBox="1">
            <a:spLocks noGrp="1"/>
          </p:cNvSpPr>
          <p:nvPr>
            <p:ph type="title"/>
          </p:nvPr>
        </p:nvSpPr>
        <p:spPr>
          <a:xfrm>
            <a:off x="388936" y="630315"/>
            <a:ext cx="3264195" cy="839972"/>
          </a:xfrm>
          <a:prstGeom prst="rect">
            <a:avLst/>
          </a:prstGeom>
        </p:spPr>
        <p:txBody>
          <a:bodyPr lIns="0" tIns="0" rIns="0" bIns="0" anchor="b"/>
          <a:lstStyle/>
          <a:p>
            <a:r>
              <a:rPr lang="hu-HU" b="1" dirty="0"/>
              <a:t>Outline</a:t>
            </a:r>
            <a:endParaRPr b="1" dirty="0"/>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6" name="Content Placeholder 2"/>
          <p:cNvSpPr txBox="1">
            <a:spLocks noGrp="1"/>
          </p:cNvSpPr>
          <p:nvPr>
            <p:ph type="body" idx="1"/>
          </p:nvPr>
        </p:nvSpPr>
        <p:spPr>
          <a:xfrm>
            <a:off x="4273551" y="1232452"/>
            <a:ext cx="7529515" cy="5157240"/>
          </a:xfrm>
          <a:prstGeom prst="rect">
            <a:avLst/>
          </a:prstGeom>
        </p:spPr>
        <p:txBody>
          <a:bodyPr lIns="0" tIns="0" rIns="0" bIns="0" anchor="t"/>
          <a:lstStyle/>
          <a:p>
            <a:pPr>
              <a:spcBef>
                <a:spcPts val="500"/>
              </a:spcBef>
              <a:defRPr sz="1600">
                <a:solidFill>
                  <a:srgbClr val="333333"/>
                </a:solidFill>
              </a:defRPr>
            </a:pPr>
            <a:r>
              <a:rPr dirty="0"/>
              <a:t>World Health Organization. (</a:t>
            </a:r>
            <a:r>
              <a:rPr dirty="0">
                <a:latin typeface="Arial"/>
                <a:ea typeface="Arial"/>
                <a:cs typeface="Arial"/>
                <a:sym typeface="Arial"/>
              </a:rPr>
              <a:t>‎</a:t>
            </a:r>
            <a:r>
              <a:rPr dirty="0"/>
              <a:t>2017)</a:t>
            </a:r>
            <a:r>
              <a:rPr dirty="0">
                <a:latin typeface="Arial"/>
                <a:ea typeface="Arial"/>
                <a:cs typeface="Arial"/>
                <a:sym typeface="Arial"/>
              </a:rPr>
              <a:t>‎</a:t>
            </a:r>
            <a:r>
              <a:rPr dirty="0"/>
              <a:t>. Communicating risk in public health emergencies: a WHO guideline for emergency risk communication (</a:t>
            </a:r>
            <a:r>
              <a:rPr dirty="0">
                <a:latin typeface="Arial"/>
                <a:ea typeface="Arial"/>
                <a:cs typeface="Arial"/>
                <a:sym typeface="Arial"/>
              </a:rPr>
              <a:t>‎</a:t>
            </a:r>
            <a:r>
              <a:rPr dirty="0"/>
              <a:t>ERC)</a:t>
            </a:r>
            <a:r>
              <a:rPr dirty="0">
                <a:latin typeface="Arial"/>
                <a:ea typeface="Arial"/>
                <a:cs typeface="Arial"/>
                <a:sym typeface="Arial"/>
              </a:rPr>
              <a:t>‎</a:t>
            </a:r>
            <a:r>
              <a:rPr dirty="0"/>
              <a:t> policy and practice. World Health Organization. </a:t>
            </a:r>
            <a:r>
              <a:rPr u="sng" dirty="0">
                <a:solidFill>
                  <a:srgbClr val="0563C1"/>
                </a:solidFill>
                <a:uFill>
                  <a:solidFill>
                    <a:srgbClr val="0563C1"/>
                  </a:solidFill>
                </a:uFill>
                <a:hlinkClick r:id="rId2"/>
              </a:rPr>
              <a:t>https://apps.who.int/iris/handle/10665/259807</a:t>
            </a:r>
          </a:p>
          <a:p>
            <a:pPr>
              <a:spcBef>
                <a:spcPts val="800"/>
              </a:spcBef>
              <a:defRPr sz="1600"/>
            </a:pPr>
            <a:endParaRPr u="sng" dirty="0">
              <a:solidFill>
                <a:srgbClr val="0563C1"/>
              </a:solidFill>
              <a:uFill>
                <a:solidFill>
                  <a:srgbClr val="0563C1"/>
                </a:solidFill>
              </a:uFill>
              <a:hlinkClick r:id="rId2"/>
            </a:endParaRPr>
          </a:p>
          <a:p>
            <a:pPr>
              <a:spcBef>
                <a:spcPts val="0"/>
              </a:spcBef>
              <a:defRPr sz="1600"/>
            </a:pPr>
            <a:r>
              <a:rPr dirty="0"/>
              <a:t>EPI-WIN </a:t>
            </a:r>
            <a:r>
              <a:rPr u="sng" dirty="0">
                <a:solidFill>
                  <a:srgbClr val="0563C1"/>
                </a:solidFill>
                <a:uFill>
                  <a:solidFill>
                    <a:srgbClr val="0563C1"/>
                  </a:solidFill>
                </a:uFill>
                <a:hlinkClick r:id="rId3"/>
              </a:rPr>
              <a:t>Risk communication</a:t>
            </a:r>
          </a:p>
          <a:p>
            <a:pPr>
              <a:spcBef>
                <a:spcPts val="0"/>
              </a:spcBef>
              <a:defRPr sz="1600">
                <a:solidFill>
                  <a:srgbClr val="333333"/>
                </a:solidFill>
              </a:defRPr>
            </a:pPr>
            <a:r>
              <a:rPr dirty="0"/>
              <a:t>EPI-WIN WHO's Information Network for Epidemics (EPI-WIN)</a:t>
            </a:r>
          </a:p>
          <a:p>
            <a:pPr>
              <a:spcBef>
                <a:spcPts val="0"/>
              </a:spcBef>
              <a:defRPr sz="1600">
                <a:solidFill>
                  <a:srgbClr val="333333"/>
                </a:solidFill>
              </a:defRPr>
            </a:pPr>
            <a:endParaRPr dirty="0"/>
          </a:p>
          <a:p>
            <a:pPr>
              <a:spcBef>
                <a:spcPts val="0"/>
              </a:spcBef>
              <a:defRPr sz="1600"/>
            </a:pPr>
            <a:r>
              <a:rPr u="sng" dirty="0">
                <a:solidFill>
                  <a:srgbClr val="0563C1"/>
                </a:solidFill>
                <a:uFill>
                  <a:solidFill>
                    <a:srgbClr val="0563C1"/>
                  </a:solidFill>
                </a:uFill>
                <a:hlinkClick r:id="rId4"/>
              </a:rPr>
              <a:t>https://www.who.int/teams/risk-communication#:~:text=EPI%2DWIN%20seeks%20to%20give,COVID%2D19%20public%20health%20emergency</a:t>
            </a:r>
            <a:r>
              <a:rPr dirty="0"/>
              <a:t>.</a:t>
            </a:r>
          </a:p>
          <a:p>
            <a:pPr>
              <a:spcBef>
                <a:spcPts val="800"/>
              </a:spcBef>
              <a:defRPr sz="1600"/>
            </a:pPr>
            <a:endParaRPr dirty="0"/>
          </a:p>
          <a:p>
            <a:pPr>
              <a:spcBef>
                <a:spcPts val="500"/>
              </a:spcBef>
              <a:defRPr sz="1600"/>
            </a:pPr>
            <a:r>
              <a:rPr dirty="0"/>
              <a:t>Country &amp; Technical Guidance - Coronavirus disease (COVID-19)</a:t>
            </a:r>
          </a:p>
          <a:p>
            <a:pPr>
              <a:spcBef>
                <a:spcPts val="500"/>
              </a:spcBef>
              <a:defRPr sz="1600"/>
            </a:pPr>
            <a:r>
              <a:rPr u="sng" dirty="0">
                <a:solidFill>
                  <a:srgbClr val="0563C1"/>
                </a:solidFill>
                <a:uFill>
                  <a:solidFill>
                    <a:srgbClr val="0563C1"/>
                  </a:solidFill>
                </a:uFill>
                <a:hlinkClick r:id="rId5"/>
              </a:rPr>
              <a:t>https://www.who.int/emergencies/diseases/novel-coronavirus-2019/technical-guidance-publications</a:t>
            </a:r>
            <a:r>
              <a:rPr dirty="0"/>
              <a:t> </a:t>
            </a:r>
          </a:p>
          <a:p>
            <a:pPr>
              <a:spcBef>
                <a:spcPts val="800"/>
              </a:spcBef>
              <a:defRPr sz="1600"/>
            </a:pPr>
            <a:endParaRPr dirty="0"/>
          </a:p>
          <a:p>
            <a:pPr>
              <a:spcBef>
                <a:spcPts val="0"/>
              </a:spcBef>
              <a:defRPr sz="1600"/>
            </a:pPr>
            <a:r>
              <a:rPr dirty="0" err="1"/>
              <a:t>Mythbusters</a:t>
            </a:r>
            <a:r>
              <a:rPr dirty="0"/>
              <a:t> WHO webpage  </a:t>
            </a:r>
          </a:p>
          <a:p>
            <a:pPr>
              <a:spcBef>
                <a:spcPts val="500"/>
              </a:spcBef>
              <a:defRPr sz="1600"/>
            </a:pPr>
            <a:r>
              <a:rPr u="sng" dirty="0">
                <a:solidFill>
                  <a:srgbClr val="0563C1"/>
                </a:solidFill>
                <a:uFill>
                  <a:solidFill>
                    <a:srgbClr val="0563C1"/>
                  </a:solidFill>
                </a:uFill>
                <a:hlinkClick r:id="rId6"/>
              </a:rPr>
              <a:t>https://www.who.int/emergencies/diseases/novel-coronavirus-2019/advice-for-public/myth-busters</a:t>
            </a:r>
            <a:r>
              <a:rPr dirty="0"/>
              <a:t> </a:t>
            </a:r>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0;p7">
            <a:extLst>
              <a:ext uri="{FF2B5EF4-FFF2-40B4-BE49-F238E27FC236}">
                <a16:creationId xmlns:a16="http://schemas.microsoft.com/office/drawing/2014/main" id="{1F8FBE6A-7867-1E0C-7642-4CC75ADF7152}"/>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34999" tIns="134999" rIns="134999" bIns="134999" anchor="ctr">
            <a:normAutofit/>
          </a:bodyPr>
          <a:lstStyle>
            <a:lvl1pPr marL="0" marR="0" indent="0" algn="ctr" defTabSz="289320" rtl="0"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hangingPunct="1"/>
            <a:r>
              <a:rPr lang="en-US" b="1" dirty="0"/>
              <a:t>Additional learning resources</a:t>
            </a:r>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6" name="Espace réservé du contenu 2"/>
          <p:cNvSpPr txBox="1">
            <a:spLocks noGrp="1"/>
          </p:cNvSpPr>
          <p:nvPr>
            <p:ph type="body" idx="1"/>
          </p:nvPr>
        </p:nvSpPr>
        <p:spPr>
          <a:xfrm>
            <a:off x="4273551" y="655637"/>
            <a:ext cx="7529515" cy="5546726"/>
          </a:xfrm>
          <a:prstGeom prst="rect">
            <a:avLst/>
          </a:prstGeom>
        </p:spPr>
        <p:txBody>
          <a:bodyPr/>
          <a:lstStyle/>
          <a:p>
            <a:r>
              <a:rPr dirty="0"/>
              <a:t>Risk communication essentials, WHO.</a:t>
            </a:r>
          </a:p>
          <a:p>
            <a:r>
              <a:rPr u="sng" dirty="0">
                <a:solidFill>
                  <a:srgbClr val="0563C1"/>
                </a:solidFill>
                <a:uFill>
                  <a:solidFill>
                    <a:srgbClr val="0563C1"/>
                  </a:solidFill>
                </a:uFill>
                <a:hlinkClick r:id="rId2"/>
              </a:rPr>
              <a:t>https://openwho.org/courses/risk-communication</a:t>
            </a:r>
            <a:r>
              <a:rPr dirty="0"/>
              <a:t>  </a:t>
            </a:r>
          </a:p>
          <a:p>
            <a:endParaRPr dirty="0"/>
          </a:p>
          <a:p>
            <a:r>
              <a:rPr dirty="0"/>
              <a:t>Communication Essentials for Member States</a:t>
            </a:r>
          </a:p>
          <a:p>
            <a:r>
              <a:rPr u="sng" dirty="0">
                <a:solidFill>
                  <a:srgbClr val="0563C1"/>
                </a:solidFill>
                <a:uFill>
                  <a:solidFill>
                    <a:srgbClr val="0563C1"/>
                  </a:solidFill>
                </a:uFill>
                <a:hlinkClick r:id="rId3"/>
              </a:rPr>
              <a:t>https://openwho.org/courses/publichealthcom</a:t>
            </a:r>
            <a:r>
              <a:rPr dirty="0"/>
              <a:t> </a:t>
            </a:r>
          </a:p>
          <a:p>
            <a:endParaRPr dirty="0"/>
          </a:p>
          <a:p>
            <a:r>
              <a:rPr dirty="0"/>
              <a:t>COVID-19 infodemic management: risk communication and community engagement challenges</a:t>
            </a:r>
          </a:p>
          <a:p>
            <a:r>
              <a:rPr u="sng" dirty="0">
                <a:solidFill>
                  <a:srgbClr val="0563C1"/>
                </a:solidFill>
                <a:uFill>
                  <a:solidFill>
                    <a:srgbClr val="0563C1"/>
                  </a:solidFill>
                </a:uFill>
                <a:hlinkClick r:id="rId4"/>
              </a:rPr>
              <a:t>https://openwho.org/courses/RCCE-COVID-19</a:t>
            </a:r>
            <a:r>
              <a:rPr dirty="0"/>
              <a:t> </a:t>
            </a:r>
          </a:p>
          <a:p>
            <a:endParaRPr dirty="0"/>
          </a:p>
          <a:p>
            <a:r>
              <a:rPr dirty="0"/>
              <a:t>Infodemic management 101, WHO.</a:t>
            </a:r>
          </a:p>
          <a:p>
            <a:r>
              <a:rPr u="sng" dirty="0">
                <a:solidFill>
                  <a:srgbClr val="0563C1"/>
                </a:solidFill>
                <a:uFill>
                  <a:solidFill>
                    <a:srgbClr val="0563C1"/>
                  </a:solidFill>
                </a:uFill>
                <a:hlinkClick r:id="rId5"/>
              </a:rPr>
              <a:t>https://openwho.org/courses/infodemic-management-101</a:t>
            </a:r>
            <a:r>
              <a:rPr dirty="0"/>
              <a:t> </a:t>
            </a:r>
          </a:p>
        </p:txBody>
      </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6" name="Content Placeholder 2"/>
          <p:cNvSpPr txBox="1">
            <a:spLocks noGrp="1"/>
          </p:cNvSpPr>
          <p:nvPr>
            <p:ph type="body" idx="1"/>
          </p:nvPr>
        </p:nvSpPr>
        <p:spPr>
          <a:xfrm>
            <a:off x="989481" y="842962"/>
            <a:ext cx="10045166" cy="5206965"/>
          </a:xfrm>
          <a:prstGeom prst="rect">
            <a:avLst/>
          </a:prstGeom>
        </p:spPr>
        <p:txBody>
          <a:bodyPr lIns="0" tIns="0" rIns="0" bIns="0"/>
          <a:lstStyle/>
          <a:p>
            <a:pPr algn="just" defTabSz="271962">
              <a:spcBef>
                <a:spcPts val="200"/>
              </a:spcBef>
              <a:buClr>
                <a:schemeClr val="accent3"/>
              </a:buClr>
              <a:buFont typeface="Arial"/>
              <a:defRPr sz="1879"/>
            </a:pPr>
            <a:r>
              <a:t>WHO Health Security Learning Platform - Training Materials</a:t>
            </a:r>
          </a:p>
          <a:p>
            <a:pPr algn="just" defTabSz="271962">
              <a:spcBef>
                <a:spcPts val="200"/>
              </a:spcBef>
              <a:buClr>
                <a:schemeClr val="accent3"/>
              </a:buClr>
              <a:buFont typeface="Arial"/>
              <a:defRPr sz="1879"/>
            </a:pPr>
            <a:r>
              <a:t>These WHO Training Materials are © World Health Organization (WHO) 2022. All rights reserved.</a:t>
            </a:r>
          </a:p>
          <a:p>
            <a:pPr algn="just" defTabSz="271962">
              <a:spcBef>
                <a:spcPts val="200"/>
              </a:spcBef>
              <a:buClr>
                <a:schemeClr val="accent3"/>
              </a:buClr>
              <a:buFont typeface="Arial"/>
              <a:defRPr sz="1879"/>
            </a:pPr>
            <a:r>
              <a:t>Your use of these materials is subject to the “</a:t>
            </a:r>
            <a:r>
              <a:rPr u="sng">
                <a:solidFill>
                  <a:srgbClr val="0563C1"/>
                </a:solidFill>
                <a:uFill>
                  <a:solidFill>
                    <a:srgbClr val="0563C1"/>
                  </a:solidFill>
                </a:uFill>
                <a:hlinkClick r:id="rId2"/>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3"/>
              </a:rPr>
              <a:t>https://extranet.who.int/hslp</a:t>
            </a:r>
            <a:r>
              <a:t>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not imply that WHO is any way affiliated with such modifications and shall not use the WHO name or emblem in such modified materials.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71962">
              <a:spcBef>
                <a:spcPts val="200"/>
              </a:spcBef>
              <a:buClr>
                <a:schemeClr val="accent3"/>
              </a:buClr>
              <a:buFont typeface="Arial"/>
              <a:defRPr sz="1879"/>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4"/>
              </a:rPr>
              <a:t>ihrhrt@who.int</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Google Shape;300;p7"/>
          <p:cNvSpPr txBox="1">
            <a:spLocks noGrp="1"/>
          </p:cNvSpPr>
          <p:nvPr>
            <p:ph type="body" sz="half" idx="1"/>
          </p:nvPr>
        </p:nvSpPr>
        <p:spPr>
          <a:xfrm>
            <a:off x="587204" y="1971020"/>
            <a:ext cx="11347453" cy="1870076"/>
          </a:xfrm>
          <a:prstGeom prst="rect">
            <a:avLst/>
          </a:prstGeom>
        </p:spPr>
        <p:txBody>
          <a:bodyPr lIns="134999" tIns="134999" rIns="134999" bIns="134999"/>
          <a:lstStyle>
            <a:lvl1pPr>
              <a:lnSpc>
                <a:spcPct val="110000"/>
              </a:lnSpc>
              <a:spcBef>
                <a:spcPts val="0"/>
              </a:spcBef>
              <a:defRPr sz="3200"/>
            </a:lvl1pPr>
          </a:lstStyle>
          <a:p>
            <a:r>
              <a:rPr b="1" dirty="0"/>
              <a:t>1. Why risk communication for RRTs?</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Google Shape;617;g7510dbd89e_0_2"/>
          <p:cNvSpPr txBox="1">
            <a:spLocks noGrp="1"/>
          </p:cNvSpPr>
          <p:nvPr>
            <p:ph type="body" idx="1"/>
          </p:nvPr>
        </p:nvSpPr>
        <p:spPr>
          <a:xfrm>
            <a:off x="1623976" y="844495"/>
            <a:ext cx="8944049" cy="5169010"/>
          </a:xfrm>
          <a:prstGeom prst="rect">
            <a:avLst/>
          </a:prstGeom>
        </p:spPr>
        <p:txBody>
          <a:bodyPr lIns="45699" tIns="45699" rIns="45699" bIns="45699"/>
          <a:lstStyle/>
          <a:p>
            <a:pPr algn="just" defTabSz="248815">
              <a:spcBef>
                <a:spcPts val="500"/>
              </a:spcBef>
              <a:defRPr sz="2064"/>
            </a:pPr>
            <a:r>
              <a:rPr dirty="0"/>
              <a:t>Risk communication is an integral part of any public health response. The importance of effective and timely communication is particularly high during an emergency, where the situation is rapidly evolving and the need for information is particularly high. RRTs are important link and source of support for the affected population.</a:t>
            </a:r>
          </a:p>
          <a:p>
            <a:pPr algn="just" defTabSz="248815">
              <a:spcBef>
                <a:spcPts val="500"/>
              </a:spcBef>
              <a:defRPr sz="2064"/>
            </a:pPr>
            <a:endParaRPr dirty="0"/>
          </a:p>
          <a:p>
            <a:pPr algn="just" defTabSz="248815">
              <a:spcBef>
                <a:spcPts val="500"/>
              </a:spcBef>
              <a:defRPr sz="2064"/>
            </a:pPr>
            <a:r>
              <a:rPr dirty="0"/>
              <a:t>The perception of risk among affected populations often differs from the perception of experts and authorities. </a:t>
            </a:r>
          </a:p>
          <a:p>
            <a:pPr algn="just" defTabSz="248815">
              <a:spcBef>
                <a:spcPts val="500"/>
              </a:spcBef>
              <a:defRPr sz="2064"/>
            </a:pPr>
            <a:endParaRPr dirty="0"/>
          </a:p>
          <a:p>
            <a:pPr algn="just" defTabSz="248815">
              <a:spcBef>
                <a:spcPts val="500"/>
              </a:spcBef>
              <a:defRPr sz="2064"/>
            </a:pPr>
            <a:r>
              <a:rPr dirty="0"/>
              <a:t>Effective risk communication can help bridge that gap by determining what people know, how they feel, and what they do in response to disease outbreaks, as well as what they ought to know and do to bring the outbreak under control. </a:t>
            </a:r>
          </a:p>
          <a:p>
            <a:pPr algn="just" defTabSz="248815">
              <a:spcBef>
                <a:spcPts val="500"/>
              </a:spcBef>
              <a:defRPr sz="2064"/>
            </a:pPr>
            <a:endParaRPr dirty="0"/>
          </a:p>
          <a:p>
            <a:pPr algn="just" defTabSz="248815">
              <a:spcBef>
                <a:spcPts val="500"/>
              </a:spcBef>
              <a:defRPr sz="2064"/>
            </a:pPr>
            <a:r>
              <a:rPr dirty="0"/>
              <a:t>Effective risk communication helps transform and deliver complex scientific information so that it is understood by, accessible to, and trusted by populations and communities. </a:t>
            </a:r>
          </a:p>
        </p:txBody>
      </p:sp>
      <p:sp>
        <p:nvSpPr>
          <p:cNvPr id="2" name="Title 1">
            <a:extLst>
              <a:ext uri="{FF2B5EF4-FFF2-40B4-BE49-F238E27FC236}">
                <a16:creationId xmlns:a16="http://schemas.microsoft.com/office/drawing/2014/main" id="{98D89142-E6F0-CE54-4B2A-030C87360B96}"/>
              </a:ext>
            </a:extLst>
          </p:cNvPr>
          <p:cNvSpPr txBox="1">
            <a:spLocks/>
          </p:cNvSpPr>
          <p:nvPr/>
        </p:nvSpPr>
        <p:spPr>
          <a:xfrm>
            <a:off x="138856" y="92028"/>
            <a:ext cx="894088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Why risk communication for RRTs?</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0;p7">
            <a:extLst>
              <a:ext uri="{FF2B5EF4-FFF2-40B4-BE49-F238E27FC236}">
                <a16:creationId xmlns:a16="http://schemas.microsoft.com/office/drawing/2014/main" id="{EE5CA5BD-97C7-2CDF-CD5D-CF1C101159E8}"/>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34999" tIns="134999" rIns="134999" bIns="134999" anchor="ctr">
            <a:normAutofit/>
          </a:bodyPr>
          <a:lstStyle>
            <a:lvl1pPr marL="0" marR="0" indent="0" algn="ctr" defTabSz="289320" rtl="0"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hangingPunct="1"/>
            <a:r>
              <a:rPr lang="en-US" b="1" dirty="0"/>
              <a:t>2. What is risk communication?</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Google Shape;623;g7510dbd89e_0_13"/>
          <p:cNvSpPr txBox="1">
            <a:spLocks noGrp="1"/>
          </p:cNvSpPr>
          <p:nvPr>
            <p:ph type="body" idx="1"/>
          </p:nvPr>
        </p:nvSpPr>
        <p:spPr>
          <a:xfrm>
            <a:off x="1984916" y="1101964"/>
            <a:ext cx="8222168" cy="4654072"/>
          </a:xfrm>
          <a:prstGeom prst="rect">
            <a:avLst/>
          </a:prstGeom>
        </p:spPr>
        <p:txBody>
          <a:bodyPr lIns="45699" tIns="45699" rIns="45699" bIns="45699"/>
          <a:lstStyle/>
          <a:p>
            <a:pPr indent="76200">
              <a:lnSpc>
                <a:spcPct val="115000"/>
              </a:lnSpc>
              <a:spcBef>
                <a:spcPts val="1200"/>
              </a:spcBef>
              <a:defRPr sz="2200"/>
            </a:pPr>
            <a:r>
              <a:rPr dirty="0"/>
              <a:t>The real-time exchange of information, advice and opinions between experts, community leaders, officials and people who face a threat to their wellbeing.</a:t>
            </a:r>
          </a:p>
          <a:p>
            <a:pPr indent="76200">
              <a:lnSpc>
                <a:spcPct val="115000"/>
              </a:lnSpc>
              <a:spcBef>
                <a:spcPts val="0"/>
              </a:spcBef>
              <a:defRPr sz="2200"/>
            </a:pPr>
            <a:endParaRPr dirty="0"/>
          </a:p>
          <a:p>
            <a:pPr indent="76200">
              <a:lnSpc>
                <a:spcPct val="114998"/>
              </a:lnSpc>
              <a:spcBef>
                <a:spcPts val="0"/>
              </a:spcBef>
              <a:defRPr sz="2200"/>
            </a:pPr>
            <a:r>
              <a:rPr dirty="0"/>
              <a:t>In epidemics and pandemics, in humanitarian crises and natural disasters, effective risk communication allows people at risk to</a:t>
            </a:r>
            <a:r>
              <a:rPr dirty="0">
                <a:solidFill>
                  <a:srgbClr val="FF0000"/>
                </a:solidFill>
              </a:rPr>
              <a:t> </a:t>
            </a:r>
            <a:r>
              <a:rPr dirty="0"/>
              <a:t>understand and make informed decisions to protect themselves and the people around them.</a:t>
            </a:r>
          </a:p>
        </p:txBody>
      </p:sp>
      <p:pic>
        <p:nvPicPr>
          <p:cNvPr id="320" name="Google Shape;624;g7510dbd89e_0_13" descr="Google Shape;624;g7510dbd89e_0_13"/>
          <p:cNvPicPr>
            <a:picLocks noChangeAspect="1"/>
          </p:cNvPicPr>
          <p:nvPr/>
        </p:nvPicPr>
        <p:blipFill>
          <a:blip r:embed="rId3"/>
          <a:stretch>
            <a:fillRect/>
          </a:stretch>
        </p:blipFill>
        <p:spPr>
          <a:xfrm>
            <a:off x="2667000" y="4695195"/>
            <a:ext cx="6858001" cy="1238251"/>
          </a:xfrm>
          <a:prstGeom prst="rect">
            <a:avLst/>
          </a:prstGeom>
          <a:ln w="12700">
            <a:miter lim="400000"/>
          </a:ln>
        </p:spPr>
      </p:pic>
      <p:sp>
        <p:nvSpPr>
          <p:cNvPr id="2" name="Title 1">
            <a:extLst>
              <a:ext uri="{FF2B5EF4-FFF2-40B4-BE49-F238E27FC236}">
                <a16:creationId xmlns:a16="http://schemas.microsoft.com/office/drawing/2014/main" id="{B5B07FE3-6A26-02AE-3126-43E3F1CE5EC8}"/>
              </a:ext>
            </a:extLst>
          </p:cNvPr>
          <p:cNvSpPr txBox="1">
            <a:spLocks/>
          </p:cNvSpPr>
          <p:nvPr/>
        </p:nvSpPr>
        <p:spPr>
          <a:xfrm>
            <a:off x="138856" y="92028"/>
            <a:ext cx="894088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What is risk communication?</a:t>
            </a: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B26CEC8-C5AE-42DE-B7DD-CDA94134583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BE9F29A-C2E0-4F5F-A301-0808779FA073}">
  <ds:schemaRefs>
    <ds:schemaRef ds:uri="http://schemas.microsoft.com/office/2006/documentManagement/types"/>
    <ds:schemaRef ds:uri="9ca0fa8f-1020-4790-a298-914e539c43a5"/>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1545eeb8-3090-4573-a4ea-6910cac27a03"/>
    <ds:schemaRef ds:uri="http://www.w3.org/XML/1998/namespace"/>
    <ds:schemaRef ds:uri="450f158c-397a-4a9d-b005-a44c92e0fccb"/>
    <ds:schemaRef ds:uri="e2a64997-203d-4655-a595-383c2eb1e865"/>
  </ds:schemaRefs>
</ds:datastoreItem>
</file>

<file path=customXml/itemProps3.xml><?xml version="1.0" encoding="utf-8"?>
<ds:datastoreItem xmlns:ds="http://schemas.openxmlformats.org/officeDocument/2006/customXml" ds:itemID="{774EB39D-EAAB-45E8-A172-27B3BE3928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191</TotalTime>
  <Words>5603</Words>
  <Application>Microsoft Office PowerPoint</Application>
  <PresentationFormat>Widescreen</PresentationFormat>
  <Paragraphs>436</Paragraphs>
  <Slides>54</Slides>
  <Notes>28</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RRT_Theme_v3</vt:lpstr>
      <vt:lpstr>PowerPoint Presentation</vt:lpstr>
      <vt:lpstr>PowerPoint Presentation</vt:lpstr>
      <vt:lpstr>Notes to facilitators:</vt:lpstr>
      <vt:lpstr>PowerPoint Presentation</vt:lpstr>
      <vt:lpstr>Outline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relationship between hazard  perception and outrage</vt:lpstr>
      <vt:lpstr>The relationship between hazard  perception and outrage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PowerPoint-bemutató</dc:title>
  <dc:creator>Hp</dc:creator>
  <cp:lastModifiedBy>GOMEZ, Paula</cp:lastModifiedBy>
  <cp:revision>7</cp:revision>
  <dcterms:modified xsi:type="dcterms:W3CDTF">2023-04-07T11:01:20Z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130700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